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8" r:id="rId1"/>
  </p:sldMasterIdLst>
  <p:notesMasterIdLst>
    <p:notesMasterId r:id="rId36"/>
  </p:notesMasterIdLst>
  <p:sldIdLst>
    <p:sldId id="256" r:id="rId2"/>
    <p:sldId id="257" r:id="rId3"/>
    <p:sldId id="259" r:id="rId4"/>
    <p:sldId id="258" r:id="rId5"/>
    <p:sldId id="261" r:id="rId6"/>
    <p:sldId id="280" r:id="rId7"/>
    <p:sldId id="277" r:id="rId8"/>
    <p:sldId id="282" r:id="rId9"/>
    <p:sldId id="283" r:id="rId10"/>
    <p:sldId id="284" r:id="rId11"/>
    <p:sldId id="286" r:id="rId12"/>
    <p:sldId id="285" r:id="rId13"/>
    <p:sldId id="294" r:id="rId14"/>
    <p:sldId id="288" r:id="rId15"/>
    <p:sldId id="291" r:id="rId16"/>
    <p:sldId id="289" r:id="rId17"/>
    <p:sldId id="290" r:id="rId18"/>
    <p:sldId id="293" r:id="rId19"/>
    <p:sldId id="278" r:id="rId20"/>
    <p:sldId id="301" r:id="rId21"/>
    <p:sldId id="307" r:id="rId22"/>
    <p:sldId id="309" r:id="rId23"/>
    <p:sldId id="308" r:id="rId24"/>
    <p:sldId id="302" r:id="rId25"/>
    <p:sldId id="310" r:id="rId26"/>
    <p:sldId id="311" r:id="rId27"/>
    <p:sldId id="316" r:id="rId28"/>
    <p:sldId id="319" r:id="rId29"/>
    <p:sldId id="322" r:id="rId30"/>
    <p:sldId id="296" r:id="rId31"/>
    <p:sldId id="314" r:id="rId32"/>
    <p:sldId id="323" r:id="rId33"/>
    <p:sldId id="320" r:id="rId34"/>
    <p:sldId id="32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105C46-8FA7-0256-240C-BB3B58C40C1C}" name="Pai Manoor, Deepthi" initials="DP" userId="S::deepthi.pai_manoor@uconn.edu::b5903b19-64bf-4617-90ba-56df07fec50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C81"/>
    <a:srgbClr val="004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728"/>
  </p:normalViewPr>
  <p:slideViewPr>
    <p:cSldViewPr snapToGrid="0">
      <p:cViewPr varScale="1">
        <p:scale>
          <a:sx n="90" d="100"/>
          <a:sy n="90" d="100"/>
        </p:scale>
        <p:origin x="232"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84798A-26D2-4428-9F5C-45F04A2B55B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C8B0ABF-2288-4218-BA5A-A52DE5CAF933}">
      <dgm:prSet/>
      <dgm:spPr/>
      <dgm:t>
        <a:bodyPr/>
        <a:lstStyle/>
        <a:p>
          <a:r>
            <a:rPr lang="en-IN" dirty="0"/>
            <a:t>Most challenging problems of modern medicine. </a:t>
          </a:r>
          <a:endParaRPr lang="en-US" dirty="0"/>
        </a:p>
      </dgm:t>
    </dgm:pt>
    <dgm:pt modelId="{20C0E6C2-A7BF-4941-ABAD-0E90F523B6AF}" type="parTrans" cxnId="{C7C908DE-F144-4A6C-BEB7-B2F0E7C925D2}">
      <dgm:prSet/>
      <dgm:spPr/>
      <dgm:t>
        <a:bodyPr/>
        <a:lstStyle/>
        <a:p>
          <a:endParaRPr lang="en-US"/>
        </a:p>
      </dgm:t>
    </dgm:pt>
    <dgm:pt modelId="{72A0F298-537D-4F0C-B0A9-4EEE4CF9F986}" type="sibTrans" cxnId="{C7C908DE-F144-4A6C-BEB7-B2F0E7C925D2}">
      <dgm:prSet/>
      <dgm:spPr/>
      <dgm:t>
        <a:bodyPr/>
        <a:lstStyle/>
        <a:p>
          <a:endParaRPr lang="en-US"/>
        </a:p>
      </dgm:t>
    </dgm:pt>
    <dgm:pt modelId="{F4FFBF2B-7B99-4C4B-9D56-D8EBCAB3B225}">
      <dgm:prSet/>
      <dgm:spPr/>
      <dgm:t>
        <a:bodyPr/>
        <a:lstStyle/>
        <a:p>
          <a:r>
            <a:rPr lang="en-IN" dirty="0"/>
            <a:t>Chronic stress factors, irregular and improper nutrition intake.</a:t>
          </a:r>
          <a:endParaRPr lang="en-US" dirty="0"/>
        </a:p>
      </dgm:t>
    </dgm:pt>
    <dgm:pt modelId="{6340B43B-9E49-4150-81BD-2BC3F21DB576}" type="parTrans" cxnId="{46387C41-F443-4EE2-B915-372A00188A9C}">
      <dgm:prSet/>
      <dgm:spPr/>
      <dgm:t>
        <a:bodyPr/>
        <a:lstStyle/>
        <a:p>
          <a:endParaRPr lang="en-US"/>
        </a:p>
      </dgm:t>
    </dgm:pt>
    <dgm:pt modelId="{8DBE54D5-C652-4792-AC3A-98739FDB9AC2}" type="sibTrans" cxnId="{46387C41-F443-4EE2-B915-372A00188A9C}">
      <dgm:prSet/>
      <dgm:spPr/>
      <dgm:t>
        <a:bodyPr/>
        <a:lstStyle/>
        <a:p>
          <a:endParaRPr lang="en-US"/>
        </a:p>
      </dgm:t>
    </dgm:pt>
    <dgm:pt modelId="{DCFD9B1A-7654-40FE-9296-94F73288B0FD}">
      <dgm:prSet/>
      <dgm:spPr/>
      <dgm:t>
        <a:bodyPr/>
        <a:lstStyle/>
        <a:p>
          <a:r>
            <a:rPr lang="en-IN" dirty="0"/>
            <a:t>High mortality rate within a short period of time. </a:t>
          </a:r>
          <a:endParaRPr lang="en-US" dirty="0"/>
        </a:p>
      </dgm:t>
    </dgm:pt>
    <dgm:pt modelId="{F48EE2AF-5B2C-468B-942B-ECBB1EB2007E}" type="parTrans" cxnId="{05DDBF3D-1C5B-436A-B44A-72273151FD70}">
      <dgm:prSet/>
      <dgm:spPr/>
      <dgm:t>
        <a:bodyPr/>
        <a:lstStyle/>
        <a:p>
          <a:endParaRPr lang="en-US"/>
        </a:p>
      </dgm:t>
    </dgm:pt>
    <dgm:pt modelId="{48322EE3-AC75-4FF6-AA59-C6D79E140AD7}" type="sibTrans" cxnId="{05DDBF3D-1C5B-436A-B44A-72273151FD70}">
      <dgm:prSet/>
      <dgm:spPr/>
      <dgm:t>
        <a:bodyPr/>
        <a:lstStyle/>
        <a:p>
          <a:endParaRPr lang="en-US"/>
        </a:p>
      </dgm:t>
    </dgm:pt>
    <dgm:pt modelId="{9B642EEB-7A16-484C-9129-C3F334E482FB}" type="pres">
      <dgm:prSet presAssocID="{6C84798A-26D2-4428-9F5C-45F04A2B55B4}" presName="hierChild1" presStyleCnt="0">
        <dgm:presLayoutVars>
          <dgm:chPref val="1"/>
          <dgm:dir/>
          <dgm:animOne val="branch"/>
          <dgm:animLvl val="lvl"/>
          <dgm:resizeHandles/>
        </dgm:presLayoutVars>
      </dgm:prSet>
      <dgm:spPr/>
    </dgm:pt>
    <dgm:pt modelId="{4EE8782F-FA34-6D41-8C58-A95509125172}" type="pres">
      <dgm:prSet presAssocID="{5C8B0ABF-2288-4218-BA5A-A52DE5CAF933}" presName="hierRoot1" presStyleCnt="0"/>
      <dgm:spPr/>
    </dgm:pt>
    <dgm:pt modelId="{E49DF5C0-1DB7-2444-B1BD-A92673937D0D}" type="pres">
      <dgm:prSet presAssocID="{5C8B0ABF-2288-4218-BA5A-A52DE5CAF933}" presName="composite" presStyleCnt="0"/>
      <dgm:spPr/>
    </dgm:pt>
    <dgm:pt modelId="{B9D426EF-337B-074A-935D-B79431A713F1}" type="pres">
      <dgm:prSet presAssocID="{5C8B0ABF-2288-4218-BA5A-A52DE5CAF933}" presName="background" presStyleLbl="node0" presStyleIdx="0" presStyleCnt="3"/>
      <dgm:spPr/>
    </dgm:pt>
    <dgm:pt modelId="{5B507C0A-004E-FF4C-BE44-0778048C99CF}" type="pres">
      <dgm:prSet presAssocID="{5C8B0ABF-2288-4218-BA5A-A52DE5CAF933}" presName="text" presStyleLbl="fgAcc0" presStyleIdx="0" presStyleCnt="3">
        <dgm:presLayoutVars>
          <dgm:chPref val="3"/>
        </dgm:presLayoutVars>
      </dgm:prSet>
      <dgm:spPr/>
    </dgm:pt>
    <dgm:pt modelId="{0C16C22D-3488-CB4B-90DB-16D6262F8FF8}" type="pres">
      <dgm:prSet presAssocID="{5C8B0ABF-2288-4218-BA5A-A52DE5CAF933}" presName="hierChild2" presStyleCnt="0"/>
      <dgm:spPr/>
    </dgm:pt>
    <dgm:pt modelId="{9A644136-99EF-3A4E-95C9-A13C6897AF7E}" type="pres">
      <dgm:prSet presAssocID="{F4FFBF2B-7B99-4C4B-9D56-D8EBCAB3B225}" presName="hierRoot1" presStyleCnt="0"/>
      <dgm:spPr/>
    </dgm:pt>
    <dgm:pt modelId="{583FAF38-54F5-7745-8351-C908992AF1DB}" type="pres">
      <dgm:prSet presAssocID="{F4FFBF2B-7B99-4C4B-9D56-D8EBCAB3B225}" presName="composite" presStyleCnt="0"/>
      <dgm:spPr/>
    </dgm:pt>
    <dgm:pt modelId="{18B5E1BA-DA54-BC45-AB43-216432996AF5}" type="pres">
      <dgm:prSet presAssocID="{F4FFBF2B-7B99-4C4B-9D56-D8EBCAB3B225}" presName="background" presStyleLbl="node0" presStyleIdx="1" presStyleCnt="3"/>
      <dgm:spPr/>
    </dgm:pt>
    <dgm:pt modelId="{D811D0C4-3A6F-5F47-8411-5CB5987E4182}" type="pres">
      <dgm:prSet presAssocID="{F4FFBF2B-7B99-4C4B-9D56-D8EBCAB3B225}" presName="text" presStyleLbl="fgAcc0" presStyleIdx="1" presStyleCnt="3">
        <dgm:presLayoutVars>
          <dgm:chPref val="3"/>
        </dgm:presLayoutVars>
      </dgm:prSet>
      <dgm:spPr/>
    </dgm:pt>
    <dgm:pt modelId="{87F0FE3E-C77A-2F40-9FC9-8C40249B4040}" type="pres">
      <dgm:prSet presAssocID="{F4FFBF2B-7B99-4C4B-9D56-D8EBCAB3B225}" presName="hierChild2" presStyleCnt="0"/>
      <dgm:spPr/>
    </dgm:pt>
    <dgm:pt modelId="{48BC0D6A-223A-D446-AEE6-B941C867DD40}" type="pres">
      <dgm:prSet presAssocID="{DCFD9B1A-7654-40FE-9296-94F73288B0FD}" presName="hierRoot1" presStyleCnt="0"/>
      <dgm:spPr/>
    </dgm:pt>
    <dgm:pt modelId="{B75CEBF2-4A8E-434A-84E5-A8076DE9D285}" type="pres">
      <dgm:prSet presAssocID="{DCFD9B1A-7654-40FE-9296-94F73288B0FD}" presName="composite" presStyleCnt="0"/>
      <dgm:spPr/>
    </dgm:pt>
    <dgm:pt modelId="{DC7CD7C7-64B4-6E4E-B225-FE818B27AC36}" type="pres">
      <dgm:prSet presAssocID="{DCFD9B1A-7654-40FE-9296-94F73288B0FD}" presName="background" presStyleLbl="node0" presStyleIdx="2" presStyleCnt="3"/>
      <dgm:spPr/>
    </dgm:pt>
    <dgm:pt modelId="{DB8689BF-497A-6642-AE7F-2894B7560CF9}" type="pres">
      <dgm:prSet presAssocID="{DCFD9B1A-7654-40FE-9296-94F73288B0FD}" presName="text" presStyleLbl="fgAcc0" presStyleIdx="2" presStyleCnt="3">
        <dgm:presLayoutVars>
          <dgm:chPref val="3"/>
        </dgm:presLayoutVars>
      </dgm:prSet>
      <dgm:spPr/>
    </dgm:pt>
    <dgm:pt modelId="{FECF731D-DAD3-5740-AFD1-617AAE206178}" type="pres">
      <dgm:prSet presAssocID="{DCFD9B1A-7654-40FE-9296-94F73288B0FD}" presName="hierChild2" presStyleCnt="0"/>
      <dgm:spPr/>
    </dgm:pt>
  </dgm:ptLst>
  <dgm:cxnLst>
    <dgm:cxn modelId="{05DDBF3D-1C5B-436A-B44A-72273151FD70}" srcId="{6C84798A-26D2-4428-9F5C-45F04A2B55B4}" destId="{DCFD9B1A-7654-40FE-9296-94F73288B0FD}" srcOrd="2" destOrd="0" parTransId="{F48EE2AF-5B2C-468B-942B-ECBB1EB2007E}" sibTransId="{48322EE3-AC75-4FF6-AA59-C6D79E140AD7}"/>
    <dgm:cxn modelId="{46387C41-F443-4EE2-B915-372A00188A9C}" srcId="{6C84798A-26D2-4428-9F5C-45F04A2B55B4}" destId="{F4FFBF2B-7B99-4C4B-9D56-D8EBCAB3B225}" srcOrd="1" destOrd="0" parTransId="{6340B43B-9E49-4150-81BD-2BC3F21DB576}" sibTransId="{8DBE54D5-C652-4792-AC3A-98739FDB9AC2}"/>
    <dgm:cxn modelId="{9945E15C-D262-A240-9BAE-D21A409B2987}" type="presOf" srcId="{6C84798A-26D2-4428-9F5C-45F04A2B55B4}" destId="{9B642EEB-7A16-484C-9129-C3F334E482FB}" srcOrd="0" destOrd="0" presId="urn:microsoft.com/office/officeart/2005/8/layout/hierarchy1"/>
    <dgm:cxn modelId="{C7C908DE-F144-4A6C-BEB7-B2F0E7C925D2}" srcId="{6C84798A-26D2-4428-9F5C-45F04A2B55B4}" destId="{5C8B0ABF-2288-4218-BA5A-A52DE5CAF933}" srcOrd="0" destOrd="0" parTransId="{20C0E6C2-A7BF-4941-ABAD-0E90F523B6AF}" sibTransId="{72A0F298-537D-4F0C-B0A9-4EEE4CF9F986}"/>
    <dgm:cxn modelId="{82C73AE5-8C8B-954E-BA3C-42292F2CDF37}" type="presOf" srcId="{DCFD9B1A-7654-40FE-9296-94F73288B0FD}" destId="{DB8689BF-497A-6642-AE7F-2894B7560CF9}" srcOrd="0" destOrd="0" presId="urn:microsoft.com/office/officeart/2005/8/layout/hierarchy1"/>
    <dgm:cxn modelId="{18CBDAF4-BD67-F940-939B-56CC71CB0A0C}" type="presOf" srcId="{5C8B0ABF-2288-4218-BA5A-A52DE5CAF933}" destId="{5B507C0A-004E-FF4C-BE44-0778048C99CF}" srcOrd="0" destOrd="0" presId="urn:microsoft.com/office/officeart/2005/8/layout/hierarchy1"/>
    <dgm:cxn modelId="{05A144F9-DECE-8C47-9DAD-4F9AC12DF874}" type="presOf" srcId="{F4FFBF2B-7B99-4C4B-9D56-D8EBCAB3B225}" destId="{D811D0C4-3A6F-5F47-8411-5CB5987E4182}" srcOrd="0" destOrd="0" presId="urn:microsoft.com/office/officeart/2005/8/layout/hierarchy1"/>
    <dgm:cxn modelId="{FE68B777-8820-134E-B6AC-028ECEC2BA6F}" type="presParOf" srcId="{9B642EEB-7A16-484C-9129-C3F334E482FB}" destId="{4EE8782F-FA34-6D41-8C58-A95509125172}" srcOrd="0" destOrd="0" presId="urn:microsoft.com/office/officeart/2005/8/layout/hierarchy1"/>
    <dgm:cxn modelId="{13A329B0-7BA6-7044-8857-39705485CC2F}" type="presParOf" srcId="{4EE8782F-FA34-6D41-8C58-A95509125172}" destId="{E49DF5C0-1DB7-2444-B1BD-A92673937D0D}" srcOrd="0" destOrd="0" presId="urn:microsoft.com/office/officeart/2005/8/layout/hierarchy1"/>
    <dgm:cxn modelId="{2C25CDA8-F145-E542-9623-D8553BEC5802}" type="presParOf" srcId="{E49DF5C0-1DB7-2444-B1BD-A92673937D0D}" destId="{B9D426EF-337B-074A-935D-B79431A713F1}" srcOrd="0" destOrd="0" presId="urn:microsoft.com/office/officeart/2005/8/layout/hierarchy1"/>
    <dgm:cxn modelId="{F49334DC-202F-A749-9BB0-0812D23BD7BF}" type="presParOf" srcId="{E49DF5C0-1DB7-2444-B1BD-A92673937D0D}" destId="{5B507C0A-004E-FF4C-BE44-0778048C99CF}" srcOrd="1" destOrd="0" presId="urn:microsoft.com/office/officeart/2005/8/layout/hierarchy1"/>
    <dgm:cxn modelId="{36C3062D-C801-5D4C-A3A4-2CB53C7867BF}" type="presParOf" srcId="{4EE8782F-FA34-6D41-8C58-A95509125172}" destId="{0C16C22D-3488-CB4B-90DB-16D6262F8FF8}" srcOrd="1" destOrd="0" presId="urn:microsoft.com/office/officeart/2005/8/layout/hierarchy1"/>
    <dgm:cxn modelId="{D9EC63F6-9A73-574F-BB03-14F4689DBD41}" type="presParOf" srcId="{9B642EEB-7A16-484C-9129-C3F334E482FB}" destId="{9A644136-99EF-3A4E-95C9-A13C6897AF7E}" srcOrd="1" destOrd="0" presId="urn:microsoft.com/office/officeart/2005/8/layout/hierarchy1"/>
    <dgm:cxn modelId="{44B2D8DC-85C5-6E40-B91D-1501B0CBF650}" type="presParOf" srcId="{9A644136-99EF-3A4E-95C9-A13C6897AF7E}" destId="{583FAF38-54F5-7745-8351-C908992AF1DB}" srcOrd="0" destOrd="0" presId="urn:microsoft.com/office/officeart/2005/8/layout/hierarchy1"/>
    <dgm:cxn modelId="{A9E66E00-D21A-5248-BEBB-5AADA52F3FF1}" type="presParOf" srcId="{583FAF38-54F5-7745-8351-C908992AF1DB}" destId="{18B5E1BA-DA54-BC45-AB43-216432996AF5}" srcOrd="0" destOrd="0" presId="urn:microsoft.com/office/officeart/2005/8/layout/hierarchy1"/>
    <dgm:cxn modelId="{7F413F2A-99D7-BB40-B1BE-0D28FC3D8C8F}" type="presParOf" srcId="{583FAF38-54F5-7745-8351-C908992AF1DB}" destId="{D811D0C4-3A6F-5F47-8411-5CB5987E4182}" srcOrd="1" destOrd="0" presId="urn:microsoft.com/office/officeart/2005/8/layout/hierarchy1"/>
    <dgm:cxn modelId="{1DA6E77C-28E6-604D-A2F6-081099820BAD}" type="presParOf" srcId="{9A644136-99EF-3A4E-95C9-A13C6897AF7E}" destId="{87F0FE3E-C77A-2F40-9FC9-8C40249B4040}" srcOrd="1" destOrd="0" presId="urn:microsoft.com/office/officeart/2005/8/layout/hierarchy1"/>
    <dgm:cxn modelId="{6187116B-DFD8-134B-A92F-D53CAAF8F05B}" type="presParOf" srcId="{9B642EEB-7A16-484C-9129-C3F334E482FB}" destId="{48BC0D6A-223A-D446-AEE6-B941C867DD40}" srcOrd="2" destOrd="0" presId="urn:microsoft.com/office/officeart/2005/8/layout/hierarchy1"/>
    <dgm:cxn modelId="{D460B665-9224-3045-89F0-80DB1E129EBA}" type="presParOf" srcId="{48BC0D6A-223A-D446-AEE6-B941C867DD40}" destId="{B75CEBF2-4A8E-434A-84E5-A8076DE9D285}" srcOrd="0" destOrd="0" presId="urn:microsoft.com/office/officeart/2005/8/layout/hierarchy1"/>
    <dgm:cxn modelId="{6FC588BE-F221-124D-907A-2E85BC8312E5}" type="presParOf" srcId="{B75CEBF2-4A8E-434A-84E5-A8076DE9D285}" destId="{DC7CD7C7-64B4-6E4E-B225-FE818B27AC36}" srcOrd="0" destOrd="0" presId="urn:microsoft.com/office/officeart/2005/8/layout/hierarchy1"/>
    <dgm:cxn modelId="{57E1C138-8D7C-3E40-9201-7231168F4D57}" type="presParOf" srcId="{B75CEBF2-4A8E-434A-84E5-A8076DE9D285}" destId="{DB8689BF-497A-6642-AE7F-2894B7560CF9}" srcOrd="1" destOrd="0" presId="urn:microsoft.com/office/officeart/2005/8/layout/hierarchy1"/>
    <dgm:cxn modelId="{B3C8D04E-75C8-574B-B0EA-EB54912AFFF0}" type="presParOf" srcId="{48BC0D6A-223A-D446-AEE6-B941C867DD40}" destId="{FECF731D-DAD3-5740-AFD1-617AAE206178}"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t>
        <a:bodyPr/>
        <a:lstStyle/>
        <a:p>
          <a:endParaRPr lang="en-GB"/>
        </a:p>
      </dgm:t>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no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solidFill>
          <a:schemeClr val="bg1"/>
        </a:solid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E280CFA-0D02-0440-BF4E-D3F4548BD97E}" type="doc">
      <dgm:prSet loTypeId="urn:microsoft.com/office/officeart/2008/layout/PictureStrips" loCatId="" qsTypeId="urn:microsoft.com/office/officeart/2005/8/quickstyle/simple1" qsCatId="simple" csTypeId="urn:microsoft.com/office/officeart/2005/8/colors/accent1_2" csCatId="accent1" phldr="1"/>
      <dgm:spPr/>
      <dgm:t>
        <a:bodyPr/>
        <a:lstStyle/>
        <a:p>
          <a:endParaRPr lang="en-GB"/>
        </a:p>
      </dgm:t>
    </dgm:pt>
    <dgm:pt modelId="{B531C4E9-DFC4-2045-A0FA-579CDBD94210}">
      <dgm:prSet phldrT="[Text]"/>
      <dgm:spPr/>
      <dgm:t>
        <a:bodyPr/>
        <a:lstStyle/>
        <a:p>
          <a:r>
            <a:rPr lang="en-US" dirty="0"/>
            <a:t>Decision Tree Model</a:t>
          </a:r>
        </a:p>
      </dgm:t>
    </dgm:pt>
    <dgm:pt modelId="{2AAFA6F6-0D46-6F42-9588-58DFBCB768F2}" type="parTrans" cxnId="{E03117CF-4FED-A344-AF28-15B853670739}">
      <dgm:prSet/>
      <dgm:spPr/>
      <dgm:t>
        <a:bodyPr/>
        <a:lstStyle/>
        <a:p>
          <a:endParaRPr lang="en-GB"/>
        </a:p>
      </dgm:t>
    </dgm:pt>
    <dgm:pt modelId="{9F145085-70E6-9B4A-8CAC-CE775C9CE4F9}" type="sibTrans" cxnId="{E03117CF-4FED-A344-AF28-15B853670739}">
      <dgm:prSet/>
      <dgm:spPr/>
      <dgm:t>
        <a:bodyPr/>
        <a:lstStyle/>
        <a:p>
          <a:endParaRPr lang="en-GB"/>
        </a:p>
      </dgm:t>
    </dgm:pt>
    <dgm:pt modelId="{CC197A7C-4E6F-1C46-AE8E-38BA9ABDCCE1}">
      <dgm:prSet phldrT="[Text]"/>
      <dgm:spPr/>
      <dgm:t>
        <a:bodyPr/>
        <a:lstStyle/>
        <a:p>
          <a:r>
            <a:rPr lang="en-GB" dirty="0"/>
            <a:t>   Ensemble Model</a:t>
          </a:r>
        </a:p>
      </dgm:t>
    </dgm:pt>
    <dgm:pt modelId="{1B0F404B-80B0-A746-A767-0EBE62A27CE8}" type="parTrans" cxnId="{400675CB-B92D-F749-B0C2-D641BD20AED4}">
      <dgm:prSet/>
      <dgm:spPr/>
      <dgm:t>
        <a:bodyPr/>
        <a:lstStyle/>
        <a:p>
          <a:endParaRPr lang="en-GB"/>
        </a:p>
      </dgm:t>
    </dgm:pt>
    <dgm:pt modelId="{0CB370C8-C059-1A40-BD3F-9B9FB78E10B7}" type="sibTrans" cxnId="{400675CB-B92D-F749-B0C2-D641BD20AED4}">
      <dgm:prSet/>
      <dgm:spPr/>
      <dgm:t>
        <a:bodyPr/>
        <a:lstStyle/>
        <a:p>
          <a:endParaRPr lang="en-GB"/>
        </a:p>
      </dgm:t>
    </dgm:pt>
    <dgm:pt modelId="{199EF982-BE80-DC44-89D9-0C2E95CF95A4}">
      <dgm:prSet phldrT="[Text]"/>
      <dgm:spPr/>
      <dgm:t>
        <a:bodyPr/>
        <a:lstStyle/>
        <a:p>
          <a:r>
            <a:rPr lang="en-GB" dirty="0"/>
            <a:t>Nominal Logistic Regression Model</a:t>
          </a:r>
        </a:p>
      </dgm:t>
    </dgm:pt>
    <dgm:pt modelId="{1CA78831-1792-7C4D-9D44-916009DC151D}" type="sibTrans" cxnId="{14BCEAAA-7A45-184E-95D7-7B8B6B49700B}">
      <dgm:prSet/>
      <dgm:spPr/>
      <dgm:t>
        <a:bodyPr/>
        <a:lstStyle/>
        <a:p>
          <a:endParaRPr lang="en-GB"/>
        </a:p>
      </dgm:t>
    </dgm:pt>
    <dgm:pt modelId="{7A8E6275-CA8A-ED4C-A87D-AA3F0EB87929}" type="parTrans" cxnId="{14BCEAAA-7A45-184E-95D7-7B8B6B49700B}">
      <dgm:prSet/>
      <dgm:spPr/>
      <dgm:t>
        <a:bodyPr/>
        <a:lstStyle/>
        <a:p>
          <a:endParaRPr lang="en-GB"/>
        </a:p>
      </dgm:t>
    </dgm:pt>
    <dgm:pt modelId="{29AAAB08-6FF4-1C45-BA4B-9B13728BF660}" type="pres">
      <dgm:prSet presAssocID="{5E280CFA-0D02-0440-BF4E-D3F4548BD97E}" presName="Name0" presStyleCnt="0">
        <dgm:presLayoutVars>
          <dgm:dir/>
          <dgm:resizeHandles val="exact"/>
        </dgm:presLayoutVars>
      </dgm:prSet>
      <dgm:spPr/>
    </dgm:pt>
    <dgm:pt modelId="{AEC17418-7122-744D-B837-D9A176716BB4}" type="pres">
      <dgm:prSet presAssocID="{199EF982-BE80-DC44-89D9-0C2E95CF95A4}" presName="composite" presStyleCnt="0"/>
      <dgm:spPr/>
    </dgm:pt>
    <dgm:pt modelId="{54AB8BEA-674C-FF49-BB63-BAA2B14E8FB8}" type="pres">
      <dgm:prSet presAssocID="{199EF982-BE80-DC44-89D9-0C2E95CF95A4}" presName="rect1" presStyleLbl="trAlignAcc1" presStyleIdx="0" presStyleCnt="3" custScaleX="112940">
        <dgm:presLayoutVars>
          <dgm:bulletEnabled val="1"/>
        </dgm:presLayoutVars>
      </dgm:prSet>
      <dgm:spPr/>
    </dgm:pt>
    <dgm:pt modelId="{827021FE-9E7D-E14A-A964-97119401AD8D}" type="pres">
      <dgm:prSet presAssocID="{199EF982-BE80-DC44-89D9-0C2E95CF95A4}" presName="rect2" presStyleLbl="fgImgPlace1" presStyleIdx="0" presStyleCnt="3" custScaleX="61400" custScaleY="65948" custLinFactNeighborX="-15114" custLinFactNeighborY="8244"/>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Periodic Graph outline"/>
        </a:ext>
      </dgm:extLst>
    </dgm:pt>
    <dgm:pt modelId="{D14163D7-8B77-C040-9E22-021DBC01EC4E}" type="pres">
      <dgm:prSet presAssocID="{1CA78831-1792-7C4D-9D44-916009DC151D}" presName="sibTrans" presStyleCnt="0"/>
      <dgm:spPr/>
    </dgm:pt>
    <dgm:pt modelId="{421D916F-E6A4-DC40-BD05-72792179C373}" type="pres">
      <dgm:prSet presAssocID="{B531C4E9-DFC4-2045-A0FA-579CDBD94210}" presName="composite" presStyleCnt="0"/>
      <dgm:spPr/>
    </dgm:pt>
    <dgm:pt modelId="{A3B408D1-531E-5C42-882B-07637B65E95E}" type="pres">
      <dgm:prSet presAssocID="{B531C4E9-DFC4-2045-A0FA-579CDBD94210}" presName="rect1" presStyleLbl="trAlignAcc1" presStyleIdx="1" presStyleCnt="3" custScaleX="109621">
        <dgm:presLayoutVars>
          <dgm:bulletEnabled val="1"/>
        </dgm:presLayoutVars>
      </dgm:prSet>
      <dgm:spPr/>
    </dgm:pt>
    <dgm:pt modelId="{530BFD27-68D6-E743-BAAF-5DB16B7753A8}" type="pres">
      <dgm:prSet presAssocID="{B531C4E9-DFC4-2045-A0FA-579CDBD94210}" presName="rect2" presStyleLbl="fgImgPlace1" presStyleIdx="1" presStyleCnt="3" custScaleX="75422" custScaleY="74079" custLinFactNeighborX="-942" custLinFactNeighborY="14620"/>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Flowchart with solid fill"/>
        </a:ext>
      </dgm:extLst>
    </dgm:pt>
    <dgm:pt modelId="{B187FAD4-35BD-5A46-B817-5C6460E13756}" type="pres">
      <dgm:prSet presAssocID="{9F145085-70E6-9B4A-8CAC-CE775C9CE4F9}" presName="sibTrans" presStyleCnt="0"/>
      <dgm:spPr/>
    </dgm:pt>
    <dgm:pt modelId="{25056E9B-CF9D-694E-8414-CE469D1FF661}" type="pres">
      <dgm:prSet presAssocID="{CC197A7C-4E6F-1C46-AE8E-38BA9ABDCCE1}" presName="composite" presStyleCnt="0"/>
      <dgm:spPr/>
    </dgm:pt>
    <dgm:pt modelId="{F262967E-712E-0246-B404-5A6CE73E73FD}" type="pres">
      <dgm:prSet presAssocID="{CC197A7C-4E6F-1C46-AE8E-38BA9ABDCCE1}" presName="rect1" presStyleLbl="trAlignAcc1" presStyleIdx="2" presStyleCnt="3" custScaleX="113971" custLinFactNeighborX="-838" custLinFactNeighborY="-11620">
        <dgm:presLayoutVars>
          <dgm:bulletEnabled val="1"/>
        </dgm:presLayoutVars>
      </dgm:prSet>
      <dgm:spPr/>
    </dgm:pt>
    <dgm:pt modelId="{6818229D-3D8E-E849-ACE3-C5584414322A}" type="pres">
      <dgm:prSet presAssocID="{CC197A7C-4E6F-1C46-AE8E-38BA9ABDCCE1}" presName="rect2" presStyleLbl="fgImgPlace1" presStyleIdx="2" presStyleCnt="3" custLinFactNeighborX="10215"/>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Group brainstorm with solid fill"/>
        </a:ext>
      </dgm:extLst>
    </dgm:pt>
  </dgm:ptLst>
  <dgm:cxnLst>
    <dgm:cxn modelId="{08D4BA04-F37A-F441-B1E2-EA0C2C9CDEFA}" type="presOf" srcId="{199EF982-BE80-DC44-89D9-0C2E95CF95A4}" destId="{54AB8BEA-674C-FF49-BB63-BAA2B14E8FB8}" srcOrd="0" destOrd="0" presId="urn:microsoft.com/office/officeart/2008/layout/PictureStrips"/>
    <dgm:cxn modelId="{EC382509-FA87-8541-BFDA-38E9FA071A88}" type="presOf" srcId="{CC197A7C-4E6F-1C46-AE8E-38BA9ABDCCE1}" destId="{F262967E-712E-0246-B404-5A6CE73E73FD}" srcOrd="0" destOrd="0" presId="urn:microsoft.com/office/officeart/2008/layout/PictureStrips"/>
    <dgm:cxn modelId="{A02C1C61-042D-1B4C-96A4-4B5586ED0648}" type="presOf" srcId="{B531C4E9-DFC4-2045-A0FA-579CDBD94210}" destId="{A3B408D1-531E-5C42-882B-07637B65E95E}" srcOrd="0" destOrd="0" presId="urn:microsoft.com/office/officeart/2008/layout/PictureStrips"/>
    <dgm:cxn modelId="{681E098A-F29F-4943-A547-1615E42965FC}" type="presOf" srcId="{5E280CFA-0D02-0440-BF4E-D3F4548BD97E}" destId="{29AAAB08-6FF4-1C45-BA4B-9B13728BF660}" srcOrd="0" destOrd="0" presId="urn:microsoft.com/office/officeart/2008/layout/PictureStrips"/>
    <dgm:cxn modelId="{14BCEAAA-7A45-184E-95D7-7B8B6B49700B}" srcId="{5E280CFA-0D02-0440-BF4E-D3F4548BD97E}" destId="{199EF982-BE80-DC44-89D9-0C2E95CF95A4}" srcOrd="0" destOrd="0" parTransId="{7A8E6275-CA8A-ED4C-A87D-AA3F0EB87929}" sibTransId="{1CA78831-1792-7C4D-9D44-916009DC151D}"/>
    <dgm:cxn modelId="{400675CB-B92D-F749-B0C2-D641BD20AED4}" srcId="{5E280CFA-0D02-0440-BF4E-D3F4548BD97E}" destId="{CC197A7C-4E6F-1C46-AE8E-38BA9ABDCCE1}" srcOrd="2" destOrd="0" parTransId="{1B0F404B-80B0-A746-A767-0EBE62A27CE8}" sibTransId="{0CB370C8-C059-1A40-BD3F-9B9FB78E10B7}"/>
    <dgm:cxn modelId="{E03117CF-4FED-A344-AF28-15B853670739}" srcId="{5E280CFA-0D02-0440-BF4E-D3F4548BD97E}" destId="{B531C4E9-DFC4-2045-A0FA-579CDBD94210}" srcOrd="1" destOrd="0" parTransId="{2AAFA6F6-0D46-6F42-9588-58DFBCB768F2}" sibTransId="{9F145085-70E6-9B4A-8CAC-CE775C9CE4F9}"/>
    <dgm:cxn modelId="{05C36DFC-2143-BC49-B31B-68B93A6CCA6A}" type="presParOf" srcId="{29AAAB08-6FF4-1C45-BA4B-9B13728BF660}" destId="{AEC17418-7122-744D-B837-D9A176716BB4}" srcOrd="0" destOrd="0" presId="urn:microsoft.com/office/officeart/2008/layout/PictureStrips"/>
    <dgm:cxn modelId="{7E9BDBA2-F76B-374E-AD64-B81F8FD4F09D}" type="presParOf" srcId="{AEC17418-7122-744D-B837-D9A176716BB4}" destId="{54AB8BEA-674C-FF49-BB63-BAA2B14E8FB8}" srcOrd="0" destOrd="0" presId="urn:microsoft.com/office/officeart/2008/layout/PictureStrips"/>
    <dgm:cxn modelId="{24440096-B004-004D-8D91-CE2F976C61C6}" type="presParOf" srcId="{AEC17418-7122-744D-B837-D9A176716BB4}" destId="{827021FE-9E7D-E14A-A964-97119401AD8D}" srcOrd="1" destOrd="0" presId="urn:microsoft.com/office/officeart/2008/layout/PictureStrips"/>
    <dgm:cxn modelId="{94EAF05B-0D72-6049-AD12-E1BABFC28CF4}" type="presParOf" srcId="{29AAAB08-6FF4-1C45-BA4B-9B13728BF660}" destId="{D14163D7-8B77-C040-9E22-021DBC01EC4E}" srcOrd="1" destOrd="0" presId="urn:microsoft.com/office/officeart/2008/layout/PictureStrips"/>
    <dgm:cxn modelId="{E764693E-02D8-A44B-8B87-90F68ABBADCD}" type="presParOf" srcId="{29AAAB08-6FF4-1C45-BA4B-9B13728BF660}" destId="{421D916F-E6A4-DC40-BD05-72792179C373}" srcOrd="2" destOrd="0" presId="urn:microsoft.com/office/officeart/2008/layout/PictureStrips"/>
    <dgm:cxn modelId="{641BDB3D-0F04-DB4B-B5B8-914CF41EC02A}" type="presParOf" srcId="{421D916F-E6A4-DC40-BD05-72792179C373}" destId="{A3B408D1-531E-5C42-882B-07637B65E95E}" srcOrd="0" destOrd="0" presId="urn:microsoft.com/office/officeart/2008/layout/PictureStrips"/>
    <dgm:cxn modelId="{3CA78FF5-274E-1942-9E0E-3A2484B4C6A0}" type="presParOf" srcId="{421D916F-E6A4-DC40-BD05-72792179C373}" destId="{530BFD27-68D6-E743-BAAF-5DB16B7753A8}" srcOrd="1" destOrd="0" presId="urn:microsoft.com/office/officeart/2008/layout/PictureStrips"/>
    <dgm:cxn modelId="{DEB55961-9407-C342-A954-12EDC567F473}" type="presParOf" srcId="{29AAAB08-6FF4-1C45-BA4B-9B13728BF660}" destId="{B187FAD4-35BD-5A46-B817-5C6460E13756}" srcOrd="3" destOrd="0" presId="urn:microsoft.com/office/officeart/2008/layout/PictureStrips"/>
    <dgm:cxn modelId="{D0A0AA42-D133-9E4D-8345-3DBD0723F7F3}" type="presParOf" srcId="{29AAAB08-6FF4-1C45-BA4B-9B13728BF660}" destId="{25056E9B-CF9D-694E-8414-CE469D1FF661}" srcOrd="4" destOrd="0" presId="urn:microsoft.com/office/officeart/2008/layout/PictureStrips"/>
    <dgm:cxn modelId="{F6403AF4-D075-C940-8B9F-62D9312DE1DF}" type="presParOf" srcId="{25056E9B-CF9D-694E-8414-CE469D1FF661}" destId="{F262967E-712E-0246-B404-5A6CE73E73FD}" srcOrd="0" destOrd="0" presId="urn:microsoft.com/office/officeart/2008/layout/PictureStrips"/>
    <dgm:cxn modelId="{AD669443-A058-5843-9390-4476712F05BE}" type="presParOf" srcId="{25056E9B-CF9D-694E-8414-CE469D1FF661}" destId="{6818229D-3D8E-E849-ACE3-C5584414322A}" srcOrd="1" destOrd="0" presId="urn:microsoft.com/office/officeart/2008/layout/PictureStrip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t>
        <a:bodyPr/>
        <a:lstStyle/>
        <a:p>
          <a:endParaRPr lang="en-GB"/>
        </a:p>
      </dgm:t>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no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solidFill>
          <a:schemeClr val="bg1"/>
        </a:solid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FAC4AE-7F90-4FF4-8230-E5C2728AC72F}" type="doc">
      <dgm:prSet loTypeId="urn:microsoft.com/office/officeart/2005/8/layout/process4" loCatId="process" qsTypeId="urn:microsoft.com/office/officeart/2005/8/quickstyle/simple4" qsCatId="simple" csTypeId="urn:microsoft.com/office/officeart/2005/8/colors/accent0_3" csCatId="mainScheme" phldr="1"/>
      <dgm:spPr/>
      <dgm:t>
        <a:bodyPr/>
        <a:lstStyle/>
        <a:p>
          <a:endParaRPr lang="en-US"/>
        </a:p>
      </dgm:t>
    </dgm:pt>
    <dgm:pt modelId="{C26F62F6-ADC8-4874-8517-3C168014F9ED}">
      <dgm:prSet/>
      <dgm:spPr>
        <a:noFill/>
      </dgm:spPr>
      <dgm:t>
        <a:bodyPr/>
        <a:lstStyle/>
        <a:p>
          <a:r>
            <a:rPr lang="en-US" dirty="0"/>
            <a:t>To build the best model to predict the patient’s that are more likely to have chronic heart failure.</a:t>
          </a:r>
        </a:p>
      </dgm:t>
    </dgm:pt>
    <dgm:pt modelId="{88098939-1607-4374-B5B6-52C5736597A6}" type="parTrans" cxnId="{29C203D5-4B4C-4B68-9FAE-D72B679C5F3B}">
      <dgm:prSet/>
      <dgm:spPr/>
      <dgm:t>
        <a:bodyPr/>
        <a:lstStyle/>
        <a:p>
          <a:endParaRPr lang="en-US"/>
        </a:p>
      </dgm:t>
    </dgm:pt>
    <dgm:pt modelId="{DDB839A7-34D4-4E01-99C6-3048A8869DBF}" type="sibTrans" cxnId="{29C203D5-4B4C-4B68-9FAE-D72B679C5F3B}">
      <dgm:prSet/>
      <dgm:spPr/>
      <dgm:t>
        <a:bodyPr/>
        <a:lstStyle/>
        <a:p>
          <a:endParaRPr lang="en-US"/>
        </a:p>
      </dgm:t>
    </dgm:pt>
    <dgm:pt modelId="{9F0BCA55-2748-43C2-8CC9-3E3E887838F0}">
      <dgm:prSet/>
      <dgm:spPr/>
      <dgm:t>
        <a:bodyPr/>
        <a:lstStyle/>
        <a:p>
          <a:r>
            <a:rPr lang="en-US" dirty="0"/>
            <a:t>Based on information about the patient the suggested database can be utilized to predict complications of Myocardial Infarction (MI). </a:t>
          </a:r>
        </a:p>
      </dgm:t>
    </dgm:pt>
    <dgm:pt modelId="{CD783607-48C9-426A-A2D6-239F18A478D0}" type="parTrans" cxnId="{D7103D1B-4566-4C03-9CAA-CA9053D8FA5A}">
      <dgm:prSet/>
      <dgm:spPr/>
      <dgm:t>
        <a:bodyPr/>
        <a:lstStyle/>
        <a:p>
          <a:endParaRPr lang="en-US"/>
        </a:p>
      </dgm:t>
    </dgm:pt>
    <dgm:pt modelId="{3C482998-B900-443A-B536-54D72761C4C5}" type="sibTrans" cxnId="{D7103D1B-4566-4C03-9CAA-CA9053D8FA5A}">
      <dgm:prSet/>
      <dgm:spPr/>
      <dgm:t>
        <a:bodyPr/>
        <a:lstStyle/>
        <a:p>
          <a:endParaRPr lang="en-US"/>
        </a:p>
      </dgm:t>
    </dgm:pt>
    <dgm:pt modelId="{2E4D146D-CACF-4B34-917F-E5CBDD9DC3A6}">
      <dgm:prSet/>
      <dgm:spPr>
        <a:noFill/>
      </dgm:spPr>
      <dgm:t>
        <a:bodyPr/>
        <a:lstStyle/>
        <a:p>
          <a:r>
            <a:rPr lang="en-US" dirty="0"/>
            <a:t>SEMMA process will be followed to build the model as below:</a:t>
          </a:r>
        </a:p>
      </dgm:t>
    </dgm:pt>
    <dgm:pt modelId="{B6565E0D-97B0-4B03-A40B-F0CBE55F54D6}" type="parTrans" cxnId="{9F757677-23C8-4933-A226-CC53B09A9668}">
      <dgm:prSet/>
      <dgm:spPr/>
      <dgm:t>
        <a:bodyPr/>
        <a:lstStyle/>
        <a:p>
          <a:endParaRPr lang="en-US"/>
        </a:p>
      </dgm:t>
    </dgm:pt>
    <dgm:pt modelId="{2EF4B93F-4ED0-4AA6-ACB8-BA05DA05256E}" type="sibTrans" cxnId="{9F757677-23C8-4933-A226-CC53B09A9668}">
      <dgm:prSet/>
      <dgm:spPr/>
      <dgm:t>
        <a:bodyPr/>
        <a:lstStyle/>
        <a:p>
          <a:endParaRPr lang="en-US"/>
        </a:p>
      </dgm:t>
    </dgm:pt>
    <dgm:pt modelId="{E1A77FD7-AFB7-4EAF-B412-38F5779B5D2C}">
      <dgm:prSet/>
      <dgm:spPr/>
      <dgm:t>
        <a:bodyPr/>
        <a:lstStyle/>
        <a:p>
          <a:r>
            <a:rPr lang="en-US" dirty="0"/>
            <a:t>Sample</a:t>
          </a:r>
        </a:p>
      </dgm:t>
    </dgm:pt>
    <dgm:pt modelId="{02A8C774-2BA1-4E09-A98E-DAFA7E508E24}" type="parTrans" cxnId="{E2F156F1-D90B-4BBB-B795-1E6113DAB53B}">
      <dgm:prSet/>
      <dgm:spPr/>
      <dgm:t>
        <a:bodyPr/>
        <a:lstStyle/>
        <a:p>
          <a:endParaRPr lang="en-US"/>
        </a:p>
      </dgm:t>
    </dgm:pt>
    <dgm:pt modelId="{8D4A55B3-9BFF-4D8D-B6D6-0A9DE98FD7C1}" type="sibTrans" cxnId="{E2F156F1-D90B-4BBB-B795-1E6113DAB53B}">
      <dgm:prSet/>
      <dgm:spPr/>
      <dgm:t>
        <a:bodyPr/>
        <a:lstStyle/>
        <a:p>
          <a:endParaRPr lang="en-US"/>
        </a:p>
      </dgm:t>
    </dgm:pt>
    <dgm:pt modelId="{DA84279C-C601-CC42-A4CF-09EE375A1103}">
      <dgm:prSet/>
      <dgm:spPr/>
      <dgm:t>
        <a:bodyPr/>
        <a:lstStyle/>
        <a:p>
          <a:r>
            <a:rPr lang="en-US" dirty="0"/>
            <a:t>Explore	</a:t>
          </a:r>
        </a:p>
      </dgm:t>
    </dgm:pt>
    <dgm:pt modelId="{8B4D0C4F-79D9-784A-ACD6-980048EFEAB2}" type="parTrans" cxnId="{AFD9D020-4E3E-EB43-8D78-B9C8C442CC66}">
      <dgm:prSet/>
      <dgm:spPr/>
      <dgm:t>
        <a:bodyPr/>
        <a:lstStyle/>
        <a:p>
          <a:endParaRPr lang="en-GB"/>
        </a:p>
      </dgm:t>
    </dgm:pt>
    <dgm:pt modelId="{9EE0F57C-A532-B343-AB60-94BC3C128ABF}" type="sibTrans" cxnId="{AFD9D020-4E3E-EB43-8D78-B9C8C442CC66}">
      <dgm:prSet/>
      <dgm:spPr/>
      <dgm:t>
        <a:bodyPr/>
        <a:lstStyle/>
        <a:p>
          <a:endParaRPr lang="en-GB"/>
        </a:p>
      </dgm:t>
    </dgm:pt>
    <dgm:pt modelId="{80123E8A-A2AA-5840-B233-05C2247E867A}">
      <dgm:prSet/>
      <dgm:spPr/>
      <dgm:t>
        <a:bodyPr/>
        <a:lstStyle/>
        <a:p>
          <a:r>
            <a:rPr lang="en-US" dirty="0"/>
            <a:t>Modify</a:t>
          </a:r>
        </a:p>
      </dgm:t>
    </dgm:pt>
    <dgm:pt modelId="{CBDD231B-C8E8-9A4E-8B1E-AE08A75B0C88}" type="parTrans" cxnId="{C0787DFC-4990-7E40-8B1E-50051FE547DD}">
      <dgm:prSet/>
      <dgm:spPr/>
      <dgm:t>
        <a:bodyPr/>
        <a:lstStyle/>
        <a:p>
          <a:endParaRPr lang="en-GB"/>
        </a:p>
      </dgm:t>
    </dgm:pt>
    <dgm:pt modelId="{69AF9779-E898-0E46-B521-3CD9E746363F}" type="sibTrans" cxnId="{C0787DFC-4990-7E40-8B1E-50051FE547DD}">
      <dgm:prSet/>
      <dgm:spPr/>
      <dgm:t>
        <a:bodyPr/>
        <a:lstStyle/>
        <a:p>
          <a:endParaRPr lang="en-GB"/>
        </a:p>
      </dgm:t>
    </dgm:pt>
    <dgm:pt modelId="{A6673F57-9B16-634D-8CE6-BB1BE836EF83}">
      <dgm:prSet/>
      <dgm:spPr/>
      <dgm:t>
        <a:bodyPr/>
        <a:lstStyle/>
        <a:p>
          <a:r>
            <a:rPr lang="en-US" dirty="0"/>
            <a:t>Model</a:t>
          </a:r>
        </a:p>
      </dgm:t>
    </dgm:pt>
    <dgm:pt modelId="{4409E534-E5BB-8C4E-B9CB-ECB13040BAD8}" type="parTrans" cxnId="{96C00C4B-A2AB-8D4A-9853-526C52C26F9A}">
      <dgm:prSet/>
      <dgm:spPr/>
      <dgm:t>
        <a:bodyPr/>
        <a:lstStyle/>
        <a:p>
          <a:endParaRPr lang="en-GB"/>
        </a:p>
      </dgm:t>
    </dgm:pt>
    <dgm:pt modelId="{3685269A-6D49-0042-87E7-93730023E0C1}" type="sibTrans" cxnId="{96C00C4B-A2AB-8D4A-9853-526C52C26F9A}">
      <dgm:prSet/>
      <dgm:spPr/>
      <dgm:t>
        <a:bodyPr/>
        <a:lstStyle/>
        <a:p>
          <a:endParaRPr lang="en-GB"/>
        </a:p>
      </dgm:t>
    </dgm:pt>
    <dgm:pt modelId="{6BB86150-2561-CB46-B0D8-DCCFB6C06F6D}">
      <dgm:prSet/>
      <dgm:spPr/>
      <dgm:t>
        <a:bodyPr/>
        <a:lstStyle/>
        <a:p>
          <a:r>
            <a:rPr lang="en-US" dirty="0"/>
            <a:t>Assess</a:t>
          </a:r>
        </a:p>
      </dgm:t>
    </dgm:pt>
    <dgm:pt modelId="{1C41AD36-EB56-0243-B9D5-E33573272B1D}" type="parTrans" cxnId="{C600F3F0-9E14-9540-AE6E-CED1EAE0965C}">
      <dgm:prSet/>
      <dgm:spPr/>
      <dgm:t>
        <a:bodyPr/>
        <a:lstStyle/>
        <a:p>
          <a:endParaRPr lang="en-GB"/>
        </a:p>
      </dgm:t>
    </dgm:pt>
    <dgm:pt modelId="{818C55AB-32B7-8047-9F38-4272768A366B}" type="sibTrans" cxnId="{C600F3F0-9E14-9540-AE6E-CED1EAE0965C}">
      <dgm:prSet/>
      <dgm:spPr/>
      <dgm:t>
        <a:bodyPr/>
        <a:lstStyle/>
        <a:p>
          <a:endParaRPr lang="en-GB"/>
        </a:p>
      </dgm:t>
    </dgm:pt>
    <dgm:pt modelId="{EB63D813-45A3-4948-9C33-E7BBCA872D77}" type="pres">
      <dgm:prSet presAssocID="{EBFAC4AE-7F90-4FF4-8230-E5C2728AC72F}" presName="Name0" presStyleCnt="0">
        <dgm:presLayoutVars>
          <dgm:dir/>
          <dgm:animLvl val="lvl"/>
          <dgm:resizeHandles val="exact"/>
        </dgm:presLayoutVars>
      </dgm:prSet>
      <dgm:spPr/>
    </dgm:pt>
    <dgm:pt modelId="{6764EFFA-DCF4-8C45-B85B-3E5188741D67}" type="pres">
      <dgm:prSet presAssocID="{2E4D146D-CACF-4B34-917F-E5CBDD9DC3A6}" presName="boxAndChildren" presStyleCnt="0"/>
      <dgm:spPr/>
    </dgm:pt>
    <dgm:pt modelId="{65DD49BC-51F3-0447-A291-2089CE1EEA50}" type="pres">
      <dgm:prSet presAssocID="{2E4D146D-CACF-4B34-917F-E5CBDD9DC3A6}" presName="parentTextBox" presStyleLbl="node1" presStyleIdx="0" presStyleCnt="2"/>
      <dgm:spPr/>
    </dgm:pt>
    <dgm:pt modelId="{0D4F2604-EEE9-DE4B-8A4E-DB47E90DC708}" type="pres">
      <dgm:prSet presAssocID="{2E4D146D-CACF-4B34-917F-E5CBDD9DC3A6}" presName="entireBox" presStyleLbl="node1" presStyleIdx="0" presStyleCnt="2"/>
      <dgm:spPr/>
    </dgm:pt>
    <dgm:pt modelId="{00F613DC-EA6A-7C45-9E84-78E2A99495B1}" type="pres">
      <dgm:prSet presAssocID="{2E4D146D-CACF-4B34-917F-E5CBDD9DC3A6}" presName="descendantBox" presStyleCnt="0"/>
      <dgm:spPr/>
    </dgm:pt>
    <dgm:pt modelId="{F142C0C9-A4BC-E348-87B5-E9AED6D25E2D}" type="pres">
      <dgm:prSet presAssocID="{E1A77FD7-AFB7-4EAF-B412-38F5779B5D2C}" presName="childTextBox" presStyleLbl="fgAccFollowNode1" presStyleIdx="0" presStyleCnt="6">
        <dgm:presLayoutVars>
          <dgm:bulletEnabled val="1"/>
        </dgm:presLayoutVars>
      </dgm:prSet>
      <dgm:spPr/>
    </dgm:pt>
    <dgm:pt modelId="{F7CD87CC-223D-9E47-A8B9-176F0E8D04A9}" type="pres">
      <dgm:prSet presAssocID="{DA84279C-C601-CC42-A4CF-09EE375A1103}" presName="childTextBox" presStyleLbl="fgAccFollowNode1" presStyleIdx="1" presStyleCnt="6">
        <dgm:presLayoutVars>
          <dgm:bulletEnabled val="1"/>
        </dgm:presLayoutVars>
      </dgm:prSet>
      <dgm:spPr/>
    </dgm:pt>
    <dgm:pt modelId="{F68C82A9-FB03-4E4C-9384-C5F4E9C076AA}" type="pres">
      <dgm:prSet presAssocID="{80123E8A-A2AA-5840-B233-05C2247E867A}" presName="childTextBox" presStyleLbl="fgAccFollowNode1" presStyleIdx="2" presStyleCnt="6">
        <dgm:presLayoutVars>
          <dgm:bulletEnabled val="1"/>
        </dgm:presLayoutVars>
      </dgm:prSet>
      <dgm:spPr/>
    </dgm:pt>
    <dgm:pt modelId="{5BE7BDF0-A53C-F54D-8569-B24B80CBD9E3}" type="pres">
      <dgm:prSet presAssocID="{A6673F57-9B16-634D-8CE6-BB1BE836EF83}" presName="childTextBox" presStyleLbl="fgAccFollowNode1" presStyleIdx="3" presStyleCnt="6">
        <dgm:presLayoutVars>
          <dgm:bulletEnabled val="1"/>
        </dgm:presLayoutVars>
      </dgm:prSet>
      <dgm:spPr/>
    </dgm:pt>
    <dgm:pt modelId="{7905302B-60EB-0249-A919-929F60352B52}" type="pres">
      <dgm:prSet presAssocID="{6BB86150-2561-CB46-B0D8-DCCFB6C06F6D}" presName="childTextBox" presStyleLbl="fgAccFollowNode1" presStyleIdx="4" presStyleCnt="6">
        <dgm:presLayoutVars>
          <dgm:bulletEnabled val="1"/>
        </dgm:presLayoutVars>
      </dgm:prSet>
      <dgm:spPr/>
    </dgm:pt>
    <dgm:pt modelId="{7145EC58-9489-EF42-B23E-C166AFC68AC5}" type="pres">
      <dgm:prSet presAssocID="{DDB839A7-34D4-4E01-99C6-3048A8869DBF}" presName="sp" presStyleCnt="0"/>
      <dgm:spPr/>
    </dgm:pt>
    <dgm:pt modelId="{4C923AC0-F92A-A34E-845E-DDE45290D44A}" type="pres">
      <dgm:prSet presAssocID="{C26F62F6-ADC8-4874-8517-3C168014F9ED}" presName="arrowAndChildren" presStyleCnt="0"/>
      <dgm:spPr/>
    </dgm:pt>
    <dgm:pt modelId="{4631DE04-5C03-6B47-AE64-EDE489BEC8B6}" type="pres">
      <dgm:prSet presAssocID="{C26F62F6-ADC8-4874-8517-3C168014F9ED}" presName="parentTextArrow" presStyleLbl="node1" presStyleIdx="0" presStyleCnt="2"/>
      <dgm:spPr/>
    </dgm:pt>
    <dgm:pt modelId="{94BDD812-0189-7D48-9673-19FC3D7C9D2A}" type="pres">
      <dgm:prSet presAssocID="{C26F62F6-ADC8-4874-8517-3C168014F9ED}" presName="arrow" presStyleLbl="node1" presStyleIdx="1" presStyleCnt="2"/>
      <dgm:spPr/>
    </dgm:pt>
    <dgm:pt modelId="{58ED65FF-8E5E-0240-8330-E15A11C3F0B3}" type="pres">
      <dgm:prSet presAssocID="{C26F62F6-ADC8-4874-8517-3C168014F9ED}" presName="descendantArrow" presStyleCnt="0"/>
      <dgm:spPr/>
    </dgm:pt>
    <dgm:pt modelId="{7E3926A5-138F-4E42-B167-5960E9CBD97F}" type="pres">
      <dgm:prSet presAssocID="{9F0BCA55-2748-43C2-8CC9-3E3E887838F0}" presName="childTextArrow" presStyleLbl="fgAccFollowNode1" presStyleIdx="5" presStyleCnt="6">
        <dgm:presLayoutVars>
          <dgm:bulletEnabled val="1"/>
        </dgm:presLayoutVars>
      </dgm:prSet>
      <dgm:spPr/>
    </dgm:pt>
  </dgm:ptLst>
  <dgm:cxnLst>
    <dgm:cxn modelId="{7DAB5A04-7B39-714F-B62B-E71972D8EFB7}" type="presOf" srcId="{2E4D146D-CACF-4B34-917F-E5CBDD9DC3A6}" destId="{65DD49BC-51F3-0447-A291-2089CE1EEA50}" srcOrd="0" destOrd="0" presId="urn:microsoft.com/office/officeart/2005/8/layout/process4"/>
    <dgm:cxn modelId="{D7103D1B-4566-4C03-9CAA-CA9053D8FA5A}" srcId="{C26F62F6-ADC8-4874-8517-3C168014F9ED}" destId="{9F0BCA55-2748-43C2-8CC9-3E3E887838F0}" srcOrd="0" destOrd="0" parTransId="{CD783607-48C9-426A-A2D6-239F18A478D0}" sibTransId="{3C482998-B900-443A-B536-54D72761C4C5}"/>
    <dgm:cxn modelId="{AFD9D020-4E3E-EB43-8D78-B9C8C442CC66}" srcId="{2E4D146D-CACF-4B34-917F-E5CBDD9DC3A6}" destId="{DA84279C-C601-CC42-A4CF-09EE375A1103}" srcOrd="1" destOrd="0" parTransId="{8B4D0C4F-79D9-784A-ACD6-980048EFEAB2}" sibTransId="{9EE0F57C-A532-B343-AB60-94BC3C128ABF}"/>
    <dgm:cxn modelId="{3352A425-F104-024D-919E-35190BCC8918}" type="presOf" srcId="{A6673F57-9B16-634D-8CE6-BB1BE836EF83}" destId="{5BE7BDF0-A53C-F54D-8569-B24B80CBD9E3}" srcOrd="0" destOrd="0" presId="urn:microsoft.com/office/officeart/2005/8/layout/process4"/>
    <dgm:cxn modelId="{61BDA633-274B-CA4F-B2B8-5AA98C201E3C}" type="presOf" srcId="{6BB86150-2561-CB46-B0D8-DCCFB6C06F6D}" destId="{7905302B-60EB-0249-A919-929F60352B52}" srcOrd="0" destOrd="0" presId="urn:microsoft.com/office/officeart/2005/8/layout/process4"/>
    <dgm:cxn modelId="{96C00C4B-A2AB-8D4A-9853-526C52C26F9A}" srcId="{2E4D146D-CACF-4B34-917F-E5CBDD9DC3A6}" destId="{A6673F57-9B16-634D-8CE6-BB1BE836EF83}" srcOrd="3" destOrd="0" parTransId="{4409E534-E5BB-8C4E-B9CB-ECB13040BAD8}" sibTransId="{3685269A-6D49-0042-87E7-93730023E0C1}"/>
    <dgm:cxn modelId="{0695F562-9FD5-8A4F-98DC-495027046965}" type="presOf" srcId="{C26F62F6-ADC8-4874-8517-3C168014F9ED}" destId="{4631DE04-5C03-6B47-AE64-EDE489BEC8B6}" srcOrd="0" destOrd="0" presId="urn:microsoft.com/office/officeart/2005/8/layout/process4"/>
    <dgm:cxn modelId="{6F13D16B-EB07-AD44-BC5A-75D9AB0E74F3}" type="presOf" srcId="{E1A77FD7-AFB7-4EAF-B412-38F5779B5D2C}" destId="{F142C0C9-A4BC-E348-87B5-E9AED6D25E2D}" srcOrd="0" destOrd="0" presId="urn:microsoft.com/office/officeart/2005/8/layout/process4"/>
    <dgm:cxn modelId="{9F757677-23C8-4933-A226-CC53B09A9668}" srcId="{EBFAC4AE-7F90-4FF4-8230-E5C2728AC72F}" destId="{2E4D146D-CACF-4B34-917F-E5CBDD9DC3A6}" srcOrd="1" destOrd="0" parTransId="{B6565E0D-97B0-4B03-A40B-F0CBE55F54D6}" sibTransId="{2EF4B93F-4ED0-4AA6-ACB8-BA05DA05256E}"/>
    <dgm:cxn modelId="{00788990-047A-7541-844F-85116C5CC726}" type="presOf" srcId="{9F0BCA55-2748-43C2-8CC9-3E3E887838F0}" destId="{7E3926A5-138F-4E42-B167-5960E9CBD97F}" srcOrd="0" destOrd="0" presId="urn:microsoft.com/office/officeart/2005/8/layout/process4"/>
    <dgm:cxn modelId="{F4C86398-B4A8-E044-8DA0-D7778F06036D}" type="presOf" srcId="{80123E8A-A2AA-5840-B233-05C2247E867A}" destId="{F68C82A9-FB03-4E4C-9384-C5F4E9C076AA}" srcOrd="0" destOrd="0" presId="urn:microsoft.com/office/officeart/2005/8/layout/process4"/>
    <dgm:cxn modelId="{289606CD-11FC-5A47-B307-A63D16F2AC51}" type="presOf" srcId="{2E4D146D-CACF-4B34-917F-E5CBDD9DC3A6}" destId="{0D4F2604-EEE9-DE4B-8A4E-DB47E90DC708}" srcOrd="1" destOrd="0" presId="urn:microsoft.com/office/officeart/2005/8/layout/process4"/>
    <dgm:cxn modelId="{29C203D5-4B4C-4B68-9FAE-D72B679C5F3B}" srcId="{EBFAC4AE-7F90-4FF4-8230-E5C2728AC72F}" destId="{C26F62F6-ADC8-4874-8517-3C168014F9ED}" srcOrd="0" destOrd="0" parTransId="{88098939-1607-4374-B5B6-52C5736597A6}" sibTransId="{DDB839A7-34D4-4E01-99C6-3048A8869DBF}"/>
    <dgm:cxn modelId="{164468D5-05F0-2742-8D9E-6E22F101232D}" type="presOf" srcId="{DA84279C-C601-CC42-A4CF-09EE375A1103}" destId="{F7CD87CC-223D-9E47-A8B9-176F0E8D04A9}" srcOrd="0" destOrd="0" presId="urn:microsoft.com/office/officeart/2005/8/layout/process4"/>
    <dgm:cxn modelId="{2AC66DE7-A1D8-E647-A9F8-778F1BCB9415}" type="presOf" srcId="{EBFAC4AE-7F90-4FF4-8230-E5C2728AC72F}" destId="{EB63D813-45A3-4948-9C33-E7BBCA872D77}" srcOrd="0" destOrd="0" presId="urn:microsoft.com/office/officeart/2005/8/layout/process4"/>
    <dgm:cxn modelId="{C600F3F0-9E14-9540-AE6E-CED1EAE0965C}" srcId="{2E4D146D-CACF-4B34-917F-E5CBDD9DC3A6}" destId="{6BB86150-2561-CB46-B0D8-DCCFB6C06F6D}" srcOrd="4" destOrd="0" parTransId="{1C41AD36-EB56-0243-B9D5-E33573272B1D}" sibTransId="{818C55AB-32B7-8047-9F38-4272768A366B}"/>
    <dgm:cxn modelId="{E2F156F1-D90B-4BBB-B795-1E6113DAB53B}" srcId="{2E4D146D-CACF-4B34-917F-E5CBDD9DC3A6}" destId="{E1A77FD7-AFB7-4EAF-B412-38F5779B5D2C}" srcOrd="0" destOrd="0" parTransId="{02A8C774-2BA1-4E09-A98E-DAFA7E508E24}" sibTransId="{8D4A55B3-9BFF-4D8D-B6D6-0A9DE98FD7C1}"/>
    <dgm:cxn modelId="{C0787DFC-4990-7E40-8B1E-50051FE547DD}" srcId="{2E4D146D-CACF-4B34-917F-E5CBDD9DC3A6}" destId="{80123E8A-A2AA-5840-B233-05C2247E867A}" srcOrd="2" destOrd="0" parTransId="{CBDD231B-C8E8-9A4E-8B1E-AE08A75B0C88}" sibTransId="{69AF9779-E898-0E46-B521-3CD9E746363F}"/>
    <dgm:cxn modelId="{88B55CFE-6488-6C45-91CC-14BBD6F776A4}" type="presOf" srcId="{C26F62F6-ADC8-4874-8517-3C168014F9ED}" destId="{94BDD812-0189-7D48-9673-19FC3D7C9D2A}" srcOrd="1" destOrd="0" presId="urn:microsoft.com/office/officeart/2005/8/layout/process4"/>
    <dgm:cxn modelId="{34C12A0B-8F8D-7C4D-AC54-D32657A08DB9}" type="presParOf" srcId="{EB63D813-45A3-4948-9C33-E7BBCA872D77}" destId="{6764EFFA-DCF4-8C45-B85B-3E5188741D67}" srcOrd="0" destOrd="0" presId="urn:microsoft.com/office/officeart/2005/8/layout/process4"/>
    <dgm:cxn modelId="{8BF9D74A-D0F1-EC48-98A7-C041A959E1A7}" type="presParOf" srcId="{6764EFFA-DCF4-8C45-B85B-3E5188741D67}" destId="{65DD49BC-51F3-0447-A291-2089CE1EEA50}" srcOrd="0" destOrd="0" presId="urn:microsoft.com/office/officeart/2005/8/layout/process4"/>
    <dgm:cxn modelId="{583D8BB3-D278-3946-9C6D-9285C05C4ABA}" type="presParOf" srcId="{6764EFFA-DCF4-8C45-B85B-3E5188741D67}" destId="{0D4F2604-EEE9-DE4B-8A4E-DB47E90DC708}" srcOrd="1" destOrd="0" presId="urn:microsoft.com/office/officeart/2005/8/layout/process4"/>
    <dgm:cxn modelId="{86F41D4E-486B-E348-9684-A9DB1D8A94FC}" type="presParOf" srcId="{6764EFFA-DCF4-8C45-B85B-3E5188741D67}" destId="{00F613DC-EA6A-7C45-9E84-78E2A99495B1}" srcOrd="2" destOrd="0" presId="urn:microsoft.com/office/officeart/2005/8/layout/process4"/>
    <dgm:cxn modelId="{B13443D4-FA97-8E45-A0D5-0B664E8859E8}" type="presParOf" srcId="{00F613DC-EA6A-7C45-9E84-78E2A99495B1}" destId="{F142C0C9-A4BC-E348-87B5-E9AED6D25E2D}" srcOrd="0" destOrd="0" presId="urn:microsoft.com/office/officeart/2005/8/layout/process4"/>
    <dgm:cxn modelId="{67A7C515-7D10-DC40-B0E9-45B28E367A50}" type="presParOf" srcId="{00F613DC-EA6A-7C45-9E84-78E2A99495B1}" destId="{F7CD87CC-223D-9E47-A8B9-176F0E8D04A9}" srcOrd="1" destOrd="0" presId="urn:microsoft.com/office/officeart/2005/8/layout/process4"/>
    <dgm:cxn modelId="{6D37A9EC-9277-404F-B888-9287EE17ED6B}" type="presParOf" srcId="{00F613DC-EA6A-7C45-9E84-78E2A99495B1}" destId="{F68C82A9-FB03-4E4C-9384-C5F4E9C076AA}" srcOrd="2" destOrd="0" presId="urn:microsoft.com/office/officeart/2005/8/layout/process4"/>
    <dgm:cxn modelId="{A60DEECD-99D7-6F4E-B489-A019324EEC80}" type="presParOf" srcId="{00F613DC-EA6A-7C45-9E84-78E2A99495B1}" destId="{5BE7BDF0-A53C-F54D-8569-B24B80CBD9E3}" srcOrd="3" destOrd="0" presId="urn:microsoft.com/office/officeart/2005/8/layout/process4"/>
    <dgm:cxn modelId="{0B91DA4C-F793-E742-AF5B-877056F46DA4}" type="presParOf" srcId="{00F613DC-EA6A-7C45-9E84-78E2A99495B1}" destId="{7905302B-60EB-0249-A919-929F60352B52}" srcOrd="4" destOrd="0" presId="urn:microsoft.com/office/officeart/2005/8/layout/process4"/>
    <dgm:cxn modelId="{8A3B4356-536F-D14D-895E-FAD2F1FE65E3}" type="presParOf" srcId="{EB63D813-45A3-4948-9C33-E7BBCA872D77}" destId="{7145EC58-9489-EF42-B23E-C166AFC68AC5}" srcOrd="1" destOrd="0" presId="urn:microsoft.com/office/officeart/2005/8/layout/process4"/>
    <dgm:cxn modelId="{FB19FD07-B92A-4446-86E4-D91CF2C088AE}" type="presParOf" srcId="{EB63D813-45A3-4948-9C33-E7BBCA872D77}" destId="{4C923AC0-F92A-A34E-845E-DDE45290D44A}" srcOrd="2" destOrd="0" presId="urn:microsoft.com/office/officeart/2005/8/layout/process4"/>
    <dgm:cxn modelId="{73F1E064-69E7-E64B-9386-26BCD18F0E00}" type="presParOf" srcId="{4C923AC0-F92A-A34E-845E-DDE45290D44A}" destId="{4631DE04-5C03-6B47-AE64-EDE489BEC8B6}" srcOrd="0" destOrd="0" presId="urn:microsoft.com/office/officeart/2005/8/layout/process4"/>
    <dgm:cxn modelId="{94876EEB-CC1F-3A47-A187-9BF3BBF25221}" type="presParOf" srcId="{4C923AC0-F92A-A34E-845E-DDE45290D44A}" destId="{94BDD812-0189-7D48-9673-19FC3D7C9D2A}" srcOrd="1" destOrd="0" presId="urn:microsoft.com/office/officeart/2005/8/layout/process4"/>
    <dgm:cxn modelId="{1D41C7BA-AA75-0647-A84C-3496BF15548E}" type="presParOf" srcId="{4C923AC0-F92A-A34E-845E-DDE45290D44A}" destId="{58ED65FF-8E5E-0240-8330-E15A11C3F0B3}" srcOrd="2" destOrd="0" presId="urn:microsoft.com/office/officeart/2005/8/layout/process4"/>
    <dgm:cxn modelId="{2E0447F4-80B8-7B4D-8752-633DFAAD4B69}" type="presParOf" srcId="{58ED65FF-8E5E-0240-8330-E15A11C3F0B3}" destId="{7E3926A5-138F-4E42-B167-5960E9CBD97F}"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solidFill>
          <a:schemeClr val="bg1"/>
        </a:solid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no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FBC4EA0-B49D-4618-B837-9F47656AF38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0119855-65A9-4D26-BA54-FE9412909CF6}">
      <dgm:prSet/>
      <dgm:spPr/>
      <dgm:t>
        <a:bodyPr/>
        <a:lstStyle/>
        <a:p>
          <a:pPr>
            <a:lnSpc>
              <a:spcPct val="100000"/>
            </a:lnSpc>
          </a:pPr>
          <a:r>
            <a:rPr lang="en-US" dirty="0"/>
            <a:t>In all 3 models, we can observe that there is no overfitting.</a:t>
          </a:r>
        </a:p>
      </dgm:t>
    </dgm:pt>
    <dgm:pt modelId="{5D10F5E7-07B8-4626-9FBB-84F4378886BA}" type="parTrans" cxnId="{951D1198-7FCF-4493-84A1-0C26C3628A6C}">
      <dgm:prSet/>
      <dgm:spPr/>
      <dgm:t>
        <a:bodyPr/>
        <a:lstStyle/>
        <a:p>
          <a:endParaRPr lang="en-US"/>
        </a:p>
      </dgm:t>
    </dgm:pt>
    <dgm:pt modelId="{A674B4B9-0146-4A1A-9F4A-97FEEC3A08C9}" type="sibTrans" cxnId="{951D1198-7FCF-4493-84A1-0C26C3628A6C}">
      <dgm:prSet phldrT="1" phldr="0"/>
      <dgm:spPr/>
      <dgm:t>
        <a:bodyPr/>
        <a:lstStyle/>
        <a:p>
          <a:pPr>
            <a:lnSpc>
              <a:spcPct val="100000"/>
            </a:lnSpc>
          </a:pPr>
          <a:endParaRPr lang="en-US"/>
        </a:p>
      </dgm:t>
    </dgm:pt>
    <dgm:pt modelId="{02A1D2B2-295E-457F-997F-A433D0F81F90}">
      <dgm:prSet/>
      <dgm:spPr/>
      <dgm:t>
        <a:bodyPr/>
        <a:lstStyle/>
        <a:p>
          <a:pPr>
            <a:lnSpc>
              <a:spcPct val="100000"/>
            </a:lnSpc>
          </a:pPr>
          <a:r>
            <a:rPr lang="en-US" dirty="0"/>
            <a:t>Accuracy of Nominal Logistic &amp; Partition model are the same in the test set.</a:t>
          </a:r>
        </a:p>
      </dgm:t>
    </dgm:pt>
    <dgm:pt modelId="{187C4236-71A9-4870-882A-F442DB3D8F84}" type="parTrans" cxnId="{AE317C66-5740-4DCD-8CC9-272BA0430D18}">
      <dgm:prSet/>
      <dgm:spPr/>
      <dgm:t>
        <a:bodyPr/>
        <a:lstStyle/>
        <a:p>
          <a:endParaRPr lang="en-US"/>
        </a:p>
      </dgm:t>
    </dgm:pt>
    <dgm:pt modelId="{481A888D-764E-416E-88D1-872DEFAC7591}" type="sibTrans" cxnId="{AE317C66-5740-4DCD-8CC9-272BA0430D18}">
      <dgm:prSet phldrT="2" phldr="0"/>
      <dgm:spPr/>
      <dgm:t>
        <a:bodyPr/>
        <a:lstStyle/>
        <a:p>
          <a:pPr>
            <a:lnSpc>
              <a:spcPct val="100000"/>
            </a:lnSpc>
          </a:pPr>
          <a:endParaRPr lang="en-US"/>
        </a:p>
      </dgm:t>
    </dgm:pt>
    <dgm:pt modelId="{D5F1DB3F-B047-4C15-B52B-97EA3156568F}">
      <dgm:prSet/>
      <dgm:spPr/>
      <dgm:t>
        <a:bodyPr/>
        <a:lstStyle/>
        <a:p>
          <a:pPr>
            <a:lnSpc>
              <a:spcPct val="100000"/>
            </a:lnSpc>
          </a:pPr>
          <a:r>
            <a:rPr lang="en-US" dirty="0"/>
            <a:t>In Partition model, for test data partition AUC is greater than other models.</a:t>
          </a:r>
        </a:p>
      </dgm:t>
    </dgm:pt>
    <dgm:pt modelId="{D55A90B5-1F64-4DBE-B00B-7BD98CC46071}" type="parTrans" cxnId="{D39EBE3B-B722-48EF-9089-A72DAE4C2A5F}">
      <dgm:prSet/>
      <dgm:spPr/>
      <dgm:t>
        <a:bodyPr/>
        <a:lstStyle/>
        <a:p>
          <a:endParaRPr lang="en-US"/>
        </a:p>
      </dgm:t>
    </dgm:pt>
    <dgm:pt modelId="{79D866F8-329B-45BA-8473-DD5E56C33B0E}" type="sibTrans" cxnId="{D39EBE3B-B722-48EF-9089-A72DAE4C2A5F}">
      <dgm:prSet phldrT="3" phldr="0"/>
      <dgm:spPr/>
      <dgm:t>
        <a:bodyPr/>
        <a:lstStyle/>
        <a:p>
          <a:pPr>
            <a:lnSpc>
              <a:spcPct val="100000"/>
            </a:lnSpc>
          </a:pPr>
          <a:endParaRPr lang="en-US"/>
        </a:p>
      </dgm:t>
    </dgm:pt>
    <dgm:pt modelId="{7508811C-6C3A-44C0-AC38-BDF4657134C4}">
      <dgm:prSet/>
      <dgm:spPr/>
      <dgm:t>
        <a:bodyPr/>
        <a:lstStyle/>
        <a:p>
          <a:pPr>
            <a:lnSpc>
              <a:spcPct val="100000"/>
            </a:lnSpc>
          </a:pPr>
          <a:r>
            <a:rPr lang="en-US" dirty="0"/>
            <a:t>Partition model also has a lower RASE compared to the rest of the models.</a:t>
          </a:r>
        </a:p>
      </dgm:t>
    </dgm:pt>
    <dgm:pt modelId="{766391CE-52E5-49AC-B0C1-81AB5F1A07B4}" type="parTrans" cxnId="{D4358266-0908-474A-BCE2-6C75521C96A9}">
      <dgm:prSet/>
      <dgm:spPr/>
      <dgm:t>
        <a:bodyPr/>
        <a:lstStyle/>
        <a:p>
          <a:endParaRPr lang="en-US"/>
        </a:p>
      </dgm:t>
    </dgm:pt>
    <dgm:pt modelId="{3FE40DDD-A5B2-4C70-BCB2-2248047AD3A7}" type="sibTrans" cxnId="{D4358266-0908-474A-BCE2-6C75521C96A9}">
      <dgm:prSet phldrT="4" phldr="0"/>
      <dgm:spPr/>
      <dgm:t>
        <a:bodyPr/>
        <a:lstStyle/>
        <a:p>
          <a:endParaRPr lang="en-US"/>
        </a:p>
      </dgm:t>
    </dgm:pt>
    <dgm:pt modelId="{252F8A30-69D1-4BA1-9786-AE1AA13E41CE}" type="pres">
      <dgm:prSet presAssocID="{EFBC4EA0-B49D-4618-B837-9F47656AF383}" presName="root" presStyleCnt="0">
        <dgm:presLayoutVars>
          <dgm:dir/>
          <dgm:resizeHandles val="exact"/>
        </dgm:presLayoutVars>
      </dgm:prSet>
      <dgm:spPr/>
    </dgm:pt>
    <dgm:pt modelId="{29805BA0-E8BB-41EA-B55D-D6F0B066C3D7}" type="pres">
      <dgm:prSet presAssocID="{EFBC4EA0-B49D-4618-B837-9F47656AF383}" presName="container" presStyleCnt="0">
        <dgm:presLayoutVars>
          <dgm:dir/>
          <dgm:resizeHandles val="exact"/>
        </dgm:presLayoutVars>
      </dgm:prSet>
      <dgm:spPr/>
    </dgm:pt>
    <dgm:pt modelId="{2DD531B8-277F-4F17-87A2-F4C426D08268}" type="pres">
      <dgm:prSet presAssocID="{70119855-65A9-4D26-BA54-FE9412909CF6}" presName="compNode" presStyleCnt="0"/>
      <dgm:spPr/>
    </dgm:pt>
    <dgm:pt modelId="{E833609D-896F-4626-99FC-5B5860B0FEE3}" type="pres">
      <dgm:prSet presAssocID="{70119855-65A9-4D26-BA54-FE9412909CF6}" presName="iconBgRect" presStyleLbl="bgShp" presStyleIdx="0" presStyleCnt="4"/>
      <dgm:spPr/>
    </dgm:pt>
    <dgm:pt modelId="{89C66CA9-359D-49A8-B340-056496553BF2}" type="pres">
      <dgm:prSet presAssocID="{70119855-65A9-4D26-BA54-FE9412909C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3B7519D7-16E5-4D82-B6A6-8A2CD94CFFDE}" type="pres">
      <dgm:prSet presAssocID="{70119855-65A9-4D26-BA54-FE9412909CF6}" presName="spaceRect" presStyleCnt="0"/>
      <dgm:spPr/>
    </dgm:pt>
    <dgm:pt modelId="{9C669D9D-B2A9-43EE-89AB-270AEBC56172}" type="pres">
      <dgm:prSet presAssocID="{70119855-65A9-4D26-BA54-FE9412909CF6}" presName="textRect" presStyleLbl="revTx" presStyleIdx="0" presStyleCnt="4">
        <dgm:presLayoutVars>
          <dgm:chMax val="1"/>
          <dgm:chPref val="1"/>
        </dgm:presLayoutVars>
      </dgm:prSet>
      <dgm:spPr/>
    </dgm:pt>
    <dgm:pt modelId="{44D24D6F-8BDA-45FB-A3CD-32C10D6BE285}" type="pres">
      <dgm:prSet presAssocID="{A674B4B9-0146-4A1A-9F4A-97FEEC3A08C9}" presName="sibTrans" presStyleLbl="sibTrans2D1" presStyleIdx="0" presStyleCnt="0"/>
      <dgm:spPr/>
    </dgm:pt>
    <dgm:pt modelId="{12335A6C-F924-43CA-B97F-FC483110274F}" type="pres">
      <dgm:prSet presAssocID="{02A1D2B2-295E-457F-997F-A433D0F81F90}" presName="compNode" presStyleCnt="0"/>
      <dgm:spPr/>
    </dgm:pt>
    <dgm:pt modelId="{08162161-2C9D-42A2-8D7E-EAA17D669F2D}" type="pres">
      <dgm:prSet presAssocID="{02A1D2B2-295E-457F-997F-A433D0F81F90}" presName="iconBgRect" presStyleLbl="bgShp" presStyleIdx="1" presStyleCnt="4"/>
      <dgm:spPr/>
    </dgm:pt>
    <dgm:pt modelId="{C75F8D18-1806-489C-8A17-6008C102288F}" type="pres">
      <dgm:prSet presAssocID="{02A1D2B2-295E-457F-997F-A433D0F81F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95B6F9A5-82C3-4567-B59E-153F45759617}" type="pres">
      <dgm:prSet presAssocID="{02A1D2B2-295E-457F-997F-A433D0F81F90}" presName="spaceRect" presStyleCnt="0"/>
      <dgm:spPr/>
    </dgm:pt>
    <dgm:pt modelId="{CF906F76-D08C-43BD-852A-F343B174187F}" type="pres">
      <dgm:prSet presAssocID="{02A1D2B2-295E-457F-997F-A433D0F81F90}" presName="textRect" presStyleLbl="revTx" presStyleIdx="1" presStyleCnt="4">
        <dgm:presLayoutVars>
          <dgm:chMax val="1"/>
          <dgm:chPref val="1"/>
        </dgm:presLayoutVars>
      </dgm:prSet>
      <dgm:spPr/>
    </dgm:pt>
    <dgm:pt modelId="{2EF89766-36A5-4722-82D5-119E7B5C0417}" type="pres">
      <dgm:prSet presAssocID="{481A888D-764E-416E-88D1-872DEFAC7591}" presName="sibTrans" presStyleLbl="sibTrans2D1" presStyleIdx="0" presStyleCnt="0"/>
      <dgm:spPr/>
    </dgm:pt>
    <dgm:pt modelId="{EE4F6C6C-44BC-4688-B105-846872B90BC3}" type="pres">
      <dgm:prSet presAssocID="{D5F1DB3F-B047-4C15-B52B-97EA3156568F}" presName="compNode" presStyleCnt="0"/>
      <dgm:spPr/>
    </dgm:pt>
    <dgm:pt modelId="{E3442E53-D581-49CB-862B-99824704CEE2}" type="pres">
      <dgm:prSet presAssocID="{D5F1DB3F-B047-4C15-B52B-97EA3156568F}" presName="iconBgRect" presStyleLbl="bgShp" presStyleIdx="2" presStyleCnt="4"/>
      <dgm:spPr/>
    </dgm:pt>
    <dgm:pt modelId="{DB029D4C-FFE0-4E63-BA1D-99BB9241E400}" type="pres">
      <dgm:prSet presAssocID="{D5F1DB3F-B047-4C15-B52B-97EA3156568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BCB1FF7B-DF6A-4E84-B8BD-5EC81A11CA66}" type="pres">
      <dgm:prSet presAssocID="{D5F1DB3F-B047-4C15-B52B-97EA3156568F}" presName="spaceRect" presStyleCnt="0"/>
      <dgm:spPr/>
    </dgm:pt>
    <dgm:pt modelId="{86753E32-D34B-4780-AB9A-45B9DB55D665}" type="pres">
      <dgm:prSet presAssocID="{D5F1DB3F-B047-4C15-B52B-97EA3156568F}" presName="textRect" presStyleLbl="revTx" presStyleIdx="2" presStyleCnt="4">
        <dgm:presLayoutVars>
          <dgm:chMax val="1"/>
          <dgm:chPref val="1"/>
        </dgm:presLayoutVars>
      </dgm:prSet>
      <dgm:spPr/>
    </dgm:pt>
    <dgm:pt modelId="{8BD805E3-A2FE-459A-81F3-FE0E80FDABA8}" type="pres">
      <dgm:prSet presAssocID="{79D866F8-329B-45BA-8473-DD5E56C33B0E}" presName="sibTrans" presStyleLbl="sibTrans2D1" presStyleIdx="0" presStyleCnt="0"/>
      <dgm:spPr/>
    </dgm:pt>
    <dgm:pt modelId="{FBE743DD-86E0-452B-A638-A35BD7BB82D2}" type="pres">
      <dgm:prSet presAssocID="{7508811C-6C3A-44C0-AC38-BDF4657134C4}" presName="compNode" presStyleCnt="0"/>
      <dgm:spPr/>
    </dgm:pt>
    <dgm:pt modelId="{BD0650E3-38E5-488A-BB04-30CECA8FE5AB}" type="pres">
      <dgm:prSet presAssocID="{7508811C-6C3A-44C0-AC38-BDF4657134C4}" presName="iconBgRect" presStyleLbl="bgShp" presStyleIdx="3" presStyleCnt="4"/>
      <dgm:spPr/>
    </dgm:pt>
    <dgm:pt modelId="{1ABC4176-6D24-4E25-80A6-AF80B9C9FEBE}" type="pres">
      <dgm:prSet presAssocID="{7508811C-6C3A-44C0-AC38-BDF4657134C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C4CA6BD3-A73E-4F5B-A9BD-95C1FF428677}" type="pres">
      <dgm:prSet presAssocID="{7508811C-6C3A-44C0-AC38-BDF4657134C4}" presName="spaceRect" presStyleCnt="0"/>
      <dgm:spPr/>
    </dgm:pt>
    <dgm:pt modelId="{E21822F4-B0E7-43EA-A6A9-7818D69C682B}" type="pres">
      <dgm:prSet presAssocID="{7508811C-6C3A-44C0-AC38-BDF4657134C4}" presName="textRect" presStyleLbl="revTx" presStyleIdx="3" presStyleCnt="4">
        <dgm:presLayoutVars>
          <dgm:chMax val="1"/>
          <dgm:chPref val="1"/>
        </dgm:presLayoutVars>
      </dgm:prSet>
      <dgm:spPr/>
    </dgm:pt>
  </dgm:ptLst>
  <dgm:cxnLst>
    <dgm:cxn modelId="{1693A402-56AC-9044-82ED-8050F698CEC4}" type="presOf" srcId="{D5F1DB3F-B047-4C15-B52B-97EA3156568F}" destId="{86753E32-D34B-4780-AB9A-45B9DB55D665}" srcOrd="0" destOrd="0" presId="urn:microsoft.com/office/officeart/2018/2/layout/IconCircleList"/>
    <dgm:cxn modelId="{1410E90F-4803-E74B-A1A0-2815C90C7199}" type="presOf" srcId="{79D866F8-329B-45BA-8473-DD5E56C33B0E}" destId="{8BD805E3-A2FE-459A-81F3-FE0E80FDABA8}" srcOrd="0" destOrd="0" presId="urn:microsoft.com/office/officeart/2018/2/layout/IconCircleList"/>
    <dgm:cxn modelId="{8B169221-423F-F344-861D-528438D99939}" type="presOf" srcId="{70119855-65A9-4D26-BA54-FE9412909CF6}" destId="{9C669D9D-B2A9-43EE-89AB-270AEBC56172}" srcOrd="0" destOrd="0" presId="urn:microsoft.com/office/officeart/2018/2/layout/IconCircleList"/>
    <dgm:cxn modelId="{D39EBE3B-B722-48EF-9089-A72DAE4C2A5F}" srcId="{EFBC4EA0-B49D-4618-B837-9F47656AF383}" destId="{D5F1DB3F-B047-4C15-B52B-97EA3156568F}" srcOrd="2" destOrd="0" parTransId="{D55A90B5-1F64-4DBE-B00B-7BD98CC46071}" sibTransId="{79D866F8-329B-45BA-8473-DD5E56C33B0E}"/>
    <dgm:cxn modelId="{0E8F864A-7440-A444-8A20-300A26F7A102}" type="presOf" srcId="{7508811C-6C3A-44C0-AC38-BDF4657134C4}" destId="{E21822F4-B0E7-43EA-A6A9-7818D69C682B}" srcOrd="0" destOrd="0" presId="urn:microsoft.com/office/officeart/2018/2/layout/IconCircleList"/>
    <dgm:cxn modelId="{AE317C66-5740-4DCD-8CC9-272BA0430D18}" srcId="{EFBC4EA0-B49D-4618-B837-9F47656AF383}" destId="{02A1D2B2-295E-457F-997F-A433D0F81F90}" srcOrd="1" destOrd="0" parTransId="{187C4236-71A9-4870-882A-F442DB3D8F84}" sibTransId="{481A888D-764E-416E-88D1-872DEFAC7591}"/>
    <dgm:cxn modelId="{D4358266-0908-474A-BCE2-6C75521C96A9}" srcId="{EFBC4EA0-B49D-4618-B837-9F47656AF383}" destId="{7508811C-6C3A-44C0-AC38-BDF4657134C4}" srcOrd="3" destOrd="0" parTransId="{766391CE-52E5-49AC-B0C1-81AB5F1A07B4}" sibTransId="{3FE40DDD-A5B2-4C70-BCB2-2248047AD3A7}"/>
    <dgm:cxn modelId="{C2B0926B-0F98-B840-AB93-01BB053FC230}" type="presOf" srcId="{02A1D2B2-295E-457F-997F-A433D0F81F90}" destId="{CF906F76-D08C-43BD-852A-F343B174187F}" srcOrd="0" destOrd="0" presId="urn:microsoft.com/office/officeart/2018/2/layout/IconCircleList"/>
    <dgm:cxn modelId="{E19A8E6D-7512-DB46-9C9E-E23803C47032}" type="presOf" srcId="{A674B4B9-0146-4A1A-9F4A-97FEEC3A08C9}" destId="{44D24D6F-8BDA-45FB-A3CD-32C10D6BE285}" srcOrd="0" destOrd="0" presId="urn:microsoft.com/office/officeart/2018/2/layout/IconCircleList"/>
    <dgm:cxn modelId="{9F8B8872-7079-464B-B37A-9201946C41E2}" type="presOf" srcId="{EFBC4EA0-B49D-4618-B837-9F47656AF383}" destId="{252F8A30-69D1-4BA1-9786-AE1AA13E41CE}" srcOrd="0" destOrd="0" presId="urn:microsoft.com/office/officeart/2018/2/layout/IconCircleList"/>
    <dgm:cxn modelId="{951D1198-7FCF-4493-84A1-0C26C3628A6C}" srcId="{EFBC4EA0-B49D-4618-B837-9F47656AF383}" destId="{70119855-65A9-4D26-BA54-FE9412909CF6}" srcOrd="0" destOrd="0" parTransId="{5D10F5E7-07B8-4626-9FBB-84F4378886BA}" sibTransId="{A674B4B9-0146-4A1A-9F4A-97FEEC3A08C9}"/>
    <dgm:cxn modelId="{039A58BA-3DBE-684E-B076-CAD8EC5A4317}" type="presOf" srcId="{481A888D-764E-416E-88D1-872DEFAC7591}" destId="{2EF89766-36A5-4722-82D5-119E7B5C0417}" srcOrd="0" destOrd="0" presId="urn:microsoft.com/office/officeart/2018/2/layout/IconCircleList"/>
    <dgm:cxn modelId="{2D7B68EC-DDC2-8043-8328-83A347E39611}" type="presParOf" srcId="{252F8A30-69D1-4BA1-9786-AE1AA13E41CE}" destId="{29805BA0-E8BB-41EA-B55D-D6F0B066C3D7}" srcOrd="0" destOrd="0" presId="urn:microsoft.com/office/officeart/2018/2/layout/IconCircleList"/>
    <dgm:cxn modelId="{234E94DF-065F-D54C-B86E-53DE5EAD73BA}" type="presParOf" srcId="{29805BA0-E8BB-41EA-B55D-D6F0B066C3D7}" destId="{2DD531B8-277F-4F17-87A2-F4C426D08268}" srcOrd="0" destOrd="0" presId="urn:microsoft.com/office/officeart/2018/2/layout/IconCircleList"/>
    <dgm:cxn modelId="{90A56BD5-F256-4A46-A620-611249A6EFF5}" type="presParOf" srcId="{2DD531B8-277F-4F17-87A2-F4C426D08268}" destId="{E833609D-896F-4626-99FC-5B5860B0FEE3}" srcOrd="0" destOrd="0" presId="urn:microsoft.com/office/officeart/2018/2/layout/IconCircleList"/>
    <dgm:cxn modelId="{BF602236-3AED-954C-BFD5-2D812B2A90AD}" type="presParOf" srcId="{2DD531B8-277F-4F17-87A2-F4C426D08268}" destId="{89C66CA9-359D-49A8-B340-056496553BF2}" srcOrd="1" destOrd="0" presId="urn:microsoft.com/office/officeart/2018/2/layout/IconCircleList"/>
    <dgm:cxn modelId="{2B736321-957E-2446-B1D8-90390E3767CC}" type="presParOf" srcId="{2DD531B8-277F-4F17-87A2-F4C426D08268}" destId="{3B7519D7-16E5-4D82-B6A6-8A2CD94CFFDE}" srcOrd="2" destOrd="0" presId="urn:microsoft.com/office/officeart/2018/2/layout/IconCircleList"/>
    <dgm:cxn modelId="{8B67E5C2-9E31-E145-AEC4-FE2BD5FABDA7}" type="presParOf" srcId="{2DD531B8-277F-4F17-87A2-F4C426D08268}" destId="{9C669D9D-B2A9-43EE-89AB-270AEBC56172}" srcOrd="3" destOrd="0" presId="urn:microsoft.com/office/officeart/2018/2/layout/IconCircleList"/>
    <dgm:cxn modelId="{1DAD5935-41C5-A844-A653-30F8C04EE281}" type="presParOf" srcId="{29805BA0-E8BB-41EA-B55D-D6F0B066C3D7}" destId="{44D24D6F-8BDA-45FB-A3CD-32C10D6BE285}" srcOrd="1" destOrd="0" presId="urn:microsoft.com/office/officeart/2018/2/layout/IconCircleList"/>
    <dgm:cxn modelId="{C3FE1BED-22CE-DE4A-A24A-447FEF708C62}" type="presParOf" srcId="{29805BA0-E8BB-41EA-B55D-D6F0B066C3D7}" destId="{12335A6C-F924-43CA-B97F-FC483110274F}" srcOrd="2" destOrd="0" presId="urn:microsoft.com/office/officeart/2018/2/layout/IconCircleList"/>
    <dgm:cxn modelId="{FBBCA0E0-0BA1-4C44-9F10-0A02FFF3B26E}" type="presParOf" srcId="{12335A6C-F924-43CA-B97F-FC483110274F}" destId="{08162161-2C9D-42A2-8D7E-EAA17D669F2D}" srcOrd="0" destOrd="0" presId="urn:microsoft.com/office/officeart/2018/2/layout/IconCircleList"/>
    <dgm:cxn modelId="{963671DC-070F-1949-B565-9C9E45F71C7A}" type="presParOf" srcId="{12335A6C-F924-43CA-B97F-FC483110274F}" destId="{C75F8D18-1806-489C-8A17-6008C102288F}" srcOrd="1" destOrd="0" presId="urn:microsoft.com/office/officeart/2018/2/layout/IconCircleList"/>
    <dgm:cxn modelId="{4992167F-F85E-5748-B6C2-034A36A28104}" type="presParOf" srcId="{12335A6C-F924-43CA-B97F-FC483110274F}" destId="{95B6F9A5-82C3-4567-B59E-153F45759617}" srcOrd="2" destOrd="0" presId="urn:microsoft.com/office/officeart/2018/2/layout/IconCircleList"/>
    <dgm:cxn modelId="{9CCCE66B-25E3-C748-9BFD-9E3D0BFDCCBD}" type="presParOf" srcId="{12335A6C-F924-43CA-B97F-FC483110274F}" destId="{CF906F76-D08C-43BD-852A-F343B174187F}" srcOrd="3" destOrd="0" presId="urn:microsoft.com/office/officeart/2018/2/layout/IconCircleList"/>
    <dgm:cxn modelId="{34E3CBD1-65E3-CE4B-9A30-4FD96BC4E45E}" type="presParOf" srcId="{29805BA0-E8BB-41EA-B55D-D6F0B066C3D7}" destId="{2EF89766-36A5-4722-82D5-119E7B5C0417}" srcOrd="3" destOrd="0" presId="urn:microsoft.com/office/officeart/2018/2/layout/IconCircleList"/>
    <dgm:cxn modelId="{8FCA6849-AA78-D249-A99F-DF73B7236727}" type="presParOf" srcId="{29805BA0-E8BB-41EA-B55D-D6F0B066C3D7}" destId="{EE4F6C6C-44BC-4688-B105-846872B90BC3}" srcOrd="4" destOrd="0" presId="urn:microsoft.com/office/officeart/2018/2/layout/IconCircleList"/>
    <dgm:cxn modelId="{0C987F1F-48A2-1E42-94DC-1401146F234A}" type="presParOf" srcId="{EE4F6C6C-44BC-4688-B105-846872B90BC3}" destId="{E3442E53-D581-49CB-862B-99824704CEE2}" srcOrd="0" destOrd="0" presId="urn:microsoft.com/office/officeart/2018/2/layout/IconCircleList"/>
    <dgm:cxn modelId="{F047B800-C526-344D-9E16-3F2E0E5D2D1E}" type="presParOf" srcId="{EE4F6C6C-44BC-4688-B105-846872B90BC3}" destId="{DB029D4C-FFE0-4E63-BA1D-99BB9241E400}" srcOrd="1" destOrd="0" presId="urn:microsoft.com/office/officeart/2018/2/layout/IconCircleList"/>
    <dgm:cxn modelId="{50BC68EE-502C-EE4B-BDCD-E00971357045}" type="presParOf" srcId="{EE4F6C6C-44BC-4688-B105-846872B90BC3}" destId="{BCB1FF7B-DF6A-4E84-B8BD-5EC81A11CA66}" srcOrd="2" destOrd="0" presId="urn:microsoft.com/office/officeart/2018/2/layout/IconCircleList"/>
    <dgm:cxn modelId="{DB6DBAB1-DD81-FF47-BB20-862FCF8C3D5C}" type="presParOf" srcId="{EE4F6C6C-44BC-4688-B105-846872B90BC3}" destId="{86753E32-D34B-4780-AB9A-45B9DB55D665}" srcOrd="3" destOrd="0" presId="urn:microsoft.com/office/officeart/2018/2/layout/IconCircleList"/>
    <dgm:cxn modelId="{15D2EE68-2B70-3A46-A5A5-F668675D8639}" type="presParOf" srcId="{29805BA0-E8BB-41EA-B55D-D6F0B066C3D7}" destId="{8BD805E3-A2FE-459A-81F3-FE0E80FDABA8}" srcOrd="5" destOrd="0" presId="urn:microsoft.com/office/officeart/2018/2/layout/IconCircleList"/>
    <dgm:cxn modelId="{61E32B38-0015-7541-A212-AF57FD4BFC0B}" type="presParOf" srcId="{29805BA0-E8BB-41EA-B55D-D6F0B066C3D7}" destId="{FBE743DD-86E0-452B-A638-A35BD7BB82D2}" srcOrd="6" destOrd="0" presId="urn:microsoft.com/office/officeart/2018/2/layout/IconCircleList"/>
    <dgm:cxn modelId="{8B9367F8-6AF4-4349-A67E-E46788802C86}" type="presParOf" srcId="{FBE743DD-86E0-452B-A638-A35BD7BB82D2}" destId="{BD0650E3-38E5-488A-BB04-30CECA8FE5AB}" srcOrd="0" destOrd="0" presId="urn:microsoft.com/office/officeart/2018/2/layout/IconCircleList"/>
    <dgm:cxn modelId="{BD210CB2-D494-1742-B90C-30C5FD6A31B2}" type="presParOf" srcId="{FBE743DD-86E0-452B-A638-A35BD7BB82D2}" destId="{1ABC4176-6D24-4E25-80A6-AF80B9C9FEBE}" srcOrd="1" destOrd="0" presId="urn:microsoft.com/office/officeart/2018/2/layout/IconCircleList"/>
    <dgm:cxn modelId="{DB42F8CA-8B2F-8348-BF74-A54B93DC99F1}" type="presParOf" srcId="{FBE743DD-86E0-452B-A638-A35BD7BB82D2}" destId="{C4CA6BD3-A73E-4F5B-A9BD-95C1FF428677}" srcOrd="2" destOrd="0" presId="urn:microsoft.com/office/officeart/2018/2/layout/IconCircleList"/>
    <dgm:cxn modelId="{03D242FA-4FAA-AE48-9D7A-4EEEDFCFB892}" type="presParOf" srcId="{FBE743DD-86E0-452B-A638-A35BD7BB82D2}" destId="{E21822F4-B0E7-43EA-A6A9-7818D69C682B}" srcOrd="3" destOrd="0" presId="urn:microsoft.com/office/officeart/2018/2/layout/IconCircle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solidFill>
          <a:schemeClr val="bg1"/>
        </a:solid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no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solidFill>
          <a:schemeClr val="bg1"/>
        </a:solid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no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solidFill>
          <a:schemeClr val="bg1"/>
        </a:solid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no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F7C7A561-C478-884E-A338-C23F95AA0723}" type="sibTrans" cxnId="{7DCFE15C-F1D8-B24E-BC6E-616D7B242B19}">
      <dgm:prSet/>
      <dgm:spPr/>
      <dgm:t>
        <a:bodyPr/>
        <a:lstStyle/>
        <a:p>
          <a:endParaRPr lang="en-GB"/>
        </a:p>
      </dgm:t>
    </dgm:pt>
    <dgm:pt modelId="{7DB61B85-F16B-6045-B742-78614A0F0379}" type="par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3A43BA-3283-824C-9E42-7362BD16DE9A}" type="doc">
      <dgm:prSet loTypeId="urn:microsoft.com/office/officeart/2005/8/layout/hList7" loCatId="list" qsTypeId="urn:microsoft.com/office/officeart/2005/8/quickstyle/simple3" qsCatId="simple" csTypeId="urn:microsoft.com/office/officeart/2005/8/colors/accent1_2" csCatId="accent1" phldr="1"/>
      <dgm:spPr/>
    </dgm:pt>
    <dgm:pt modelId="{D73625FA-0876-294F-BF3F-EED8F6E75953}">
      <dgm:prSet phldrT="[Text]"/>
      <dgm:spPr>
        <a:noFill/>
      </dgm:spPr>
      <dgm:t>
        <a:bodyPr/>
        <a:lstStyle/>
        <a:p>
          <a:r>
            <a:rPr lang="en-GB" b="1" dirty="0">
              <a:solidFill>
                <a:schemeClr val="tx1">
                  <a:lumMod val="95000"/>
                </a:schemeClr>
              </a:solidFill>
            </a:rPr>
            <a:t>SAMPLE</a:t>
          </a:r>
        </a:p>
      </dgm:t>
    </dgm:pt>
    <dgm:pt modelId="{8D74CEB0-E50E-9A48-98CE-6375723904F1}" type="parTrans" cxnId="{4793C8F5-907F-B442-B118-620DB73F4045}">
      <dgm:prSet/>
      <dgm:spPr/>
      <dgm:t>
        <a:bodyPr/>
        <a:lstStyle/>
        <a:p>
          <a:endParaRPr lang="en-GB"/>
        </a:p>
      </dgm:t>
    </dgm:pt>
    <dgm:pt modelId="{BFEADF56-6625-B145-8CF2-DB972D439BFD}" type="sibTrans" cxnId="{4793C8F5-907F-B442-B118-620DB73F4045}">
      <dgm:prSet/>
      <dgm:spPr/>
      <dgm:t>
        <a:bodyPr/>
        <a:lstStyle/>
        <a:p>
          <a:endParaRPr lang="en-GB"/>
        </a:p>
      </dgm:t>
    </dgm:pt>
    <dgm:pt modelId="{B756261F-DD38-2D47-8B87-410588B9BD49}">
      <dgm:prSet phldrT="[Text]"/>
      <dgm:spPr>
        <a:noFill/>
      </dgm:spPr>
      <dgm:t>
        <a:bodyPr/>
        <a:lstStyle/>
        <a:p>
          <a:r>
            <a:rPr lang="en-GB" b="1" dirty="0">
              <a:solidFill>
                <a:schemeClr val="tx1"/>
              </a:solidFill>
            </a:rPr>
            <a:t>ANALYSE</a:t>
          </a:r>
        </a:p>
      </dgm:t>
    </dgm:pt>
    <dgm:pt modelId="{B47A4CA8-6612-5A42-856F-0B3A9975CF32}" type="parTrans" cxnId="{E13C4B55-9D5D-594C-A10D-38CE3E4DCDCF}">
      <dgm:prSet/>
      <dgm:spPr/>
      <dgm:t>
        <a:bodyPr/>
        <a:lstStyle/>
        <a:p>
          <a:endParaRPr lang="en-GB"/>
        </a:p>
      </dgm:t>
    </dgm:pt>
    <dgm:pt modelId="{61B47EA9-2C34-174E-8A14-44DFBB157790}" type="sibTrans" cxnId="{E13C4B55-9D5D-594C-A10D-38CE3E4DCDCF}">
      <dgm:prSet/>
      <dgm:spPr/>
      <dgm:t>
        <a:bodyPr/>
        <a:lstStyle/>
        <a:p>
          <a:endParaRPr lang="en-GB"/>
        </a:p>
      </dgm:t>
    </dgm:pt>
    <dgm:pt modelId="{1CA7F8EC-9420-EE40-A034-9D4D92EAA08E}">
      <dgm:prSet/>
      <dgm:spPr>
        <a:noFill/>
      </dgm:spPr>
      <dgm:t>
        <a:bodyPr/>
        <a:lstStyle/>
        <a:p>
          <a:r>
            <a:rPr lang="en-GB" b="1" dirty="0">
              <a:solidFill>
                <a:schemeClr val="tx1"/>
              </a:solidFill>
            </a:rPr>
            <a:t>EXPLORE</a:t>
          </a:r>
        </a:p>
      </dgm:t>
    </dgm:pt>
    <dgm:pt modelId="{1B6A4D7A-3757-D14E-9346-853BEB6C1658}" type="parTrans" cxnId="{652F6B27-2CCB-874E-BD1A-97FF272245CA}">
      <dgm:prSet/>
      <dgm:spPr/>
      <dgm:t>
        <a:bodyPr/>
        <a:lstStyle/>
        <a:p>
          <a:endParaRPr lang="en-GB"/>
        </a:p>
      </dgm:t>
    </dgm:pt>
    <dgm:pt modelId="{FA9CC366-1D20-9A4B-81FF-5F7656F57637}" type="sibTrans" cxnId="{652F6B27-2CCB-874E-BD1A-97FF272245CA}">
      <dgm:prSet/>
      <dgm:spPr/>
      <dgm:t>
        <a:bodyPr/>
        <a:lstStyle/>
        <a:p>
          <a:endParaRPr lang="en-GB"/>
        </a:p>
      </dgm:t>
    </dgm:pt>
    <dgm:pt modelId="{F03DE5DF-BB68-084C-860E-04B46A2F3E1B}">
      <dgm:prSet/>
      <dgm:spPr>
        <a:solidFill>
          <a:schemeClr val="bg1"/>
        </a:solidFill>
      </dgm:spPr>
      <dgm:t>
        <a:bodyPr/>
        <a:lstStyle/>
        <a:p>
          <a:r>
            <a:rPr lang="en-GB" b="1" dirty="0">
              <a:solidFill>
                <a:schemeClr val="tx1"/>
              </a:solidFill>
            </a:rPr>
            <a:t>MODIFY</a:t>
          </a:r>
        </a:p>
      </dgm:t>
    </dgm:pt>
    <dgm:pt modelId="{B052501F-8733-9F4B-9C77-8014D6A9BAB6}" type="parTrans" cxnId="{218CFD2E-F604-6249-9B6B-D2AF94C62A77}">
      <dgm:prSet/>
      <dgm:spPr/>
      <dgm:t>
        <a:bodyPr/>
        <a:lstStyle/>
        <a:p>
          <a:endParaRPr lang="en-GB"/>
        </a:p>
      </dgm:t>
    </dgm:pt>
    <dgm:pt modelId="{72AD2D5C-3FF9-6440-8C16-A0010ACE7EA5}" type="sibTrans" cxnId="{218CFD2E-F604-6249-9B6B-D2AF94C62A77}">
      <dgm:prSet/>
      <dgm:spPr/>
      <dgm:t>
        <a:bodyPr/>
        <a:lstStyle/>
        <a:p>
          <a:endParaRPr lang="en-GB"/>
        </a:p>
      </dgm:t>
    </dgm:pt>
    <dgm:pt modelId="{096A79A8-299B-604D-8670-46A0EDB8D934}">
      <dgm:prSet/>
      <dgm:spPr>
        <a:noFill/>
      </dgm:spPr>
      <dgm:t>
        <a:bodyPr/>
        <a:lstStyle/>
        <a:p>
          <a:r>
            <a:rPr lang="en-GB" b="1" dirty="0">
              <a:solidFill>
                <a:schemeClr val="tx1"/>
              </a:solidFill>
            </a:rPr>
            <a:t>MODEL</a:t>
          </a:r>
        </a:p>
      </dgm:t>
    </dgm:pt>
    <dgm:pt modelId="{7DB61B85-F16B-6045-B742-78614A0F0379}" type="parTrans" cxnId="{7DCFE15C-F1D8-B24E-BC6E-616D7B242B19}">
      <dgm:prSet/>
      <dgm:spPr/>
      <dgm:t>
        <a:bodyPr/>
        <a:lstStyle/>
        <a:p>
          <a:endParaRPr lang="en-GB"/>
        </a:p>
      </dgm:t>
    </dgm:pt>
    <dgm:pt modelId="{F7C7A561-C478-884E-A338-C23F95AA0723}" type="sibTrans" cxnId="{7DCFE15C-F1D8-B24E-BC6E-616D7B242B19}">
      <dgm:prSet/>
      <dgm:spPr/>
      <dgm:t>
        <a:bodyPr/>
        <a:lstStyle/>
        <a:p>
          <a:endParaRPr lang="en-GB"/>
        </a:p>
      </dgm:t>
    </dgm:pt>
    <dgm:pt modelId="{515998C0-5645-3B4B-A799-F30950EB4E96}" type="pres">
      <dgm:prSet presAssocID="{373A43BA-3283-824C-9E42-7362BD16DE9A}" presName="Name0" presStyleCnt="0">
        <dgm:presLayoutVars>
          <dgm:dir/>
          <dgm:resizeHandles val="exact"/>
        </dgm:presLayoutVars>
      </dgm:prSet>
      <dgm:spPr/>
    </dgm:pt>
    <dgm:pt modelId="{05BF8F12-F9C0-C740-84ED-C3C98BB2D0A9}" type="pres">
      <dgm:prSet presAssocID="{373A43BA-3283-824C-9E42-7362BD16DE9A}" presName="fgShape" presStyleLbl="fgShp" presStyleIdx="0" presStyleCnt="1" custScaleX="104276" custScaleY="173265" custLinFactNeighborX="0" custLinFactNeighborY="-7657"/>
      <dgm:spPr>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dgm:spPr>
    </dgm:pt>
    <dgm:pt modelId="{DE666153-D538-8F40-B336-ABDB2A33E7FE}" type="pres">
      <dgm:prSet presAssocID="{373A43BA-3283-824C-9E42-7362BD16DE9A}" presName="linComp" presStyleCnt="0"/>
      <dgm:spPr/>
    </dgm:pt>
    <dgm:pt modelId="{B47ADB0A-83B1-9349-96CC-F34BEA8829C3}" type="pres">
      <dgm:prSet presAssocID="{D73625FA-0876-294F-BF3F-EED8F6E75953}" presName="compNode" presStyleCnt="0"/>
      <dgm:spPr/>
    </dgm:pt>
    <dgm:pt modelId="{DD979856-7499-A246-8D8F-708A533D0104}" type="pres">
      <dgm:prSet presAssocID="{D73625FA-0876-294F-BF3F-EED8F6E75953}" presName="bkgdShape" presStyleLbl="node1" presStyleIdx="0" presStyleCnt="5"/>
      <dgm:spPr/>
    </dgm:pt>
    <dgm:pt modelId="{BDC8381F-C18B-EA4D-8911-DF92096E45B5}" type="pres">
      <dgm:prSet presAssocID="{D73625FA-0876-294F-BF3F-EED8F6E75953}" presName="nodeTx" presStyleLbl="node1" presStyleIdx="0" presStyleCnt="5">
        <dgm:presLayoutVars>
          <dgm:bulletEnabled val="1"/>
        </dgm:presLayoutVars>
      </dgm:prSet>
      <dgm:spPr/>
    </dgm:pt>
    <dgm:pt modelId="{83F201C7-839E-E44C-BB5E-C27246873BE7}" type="pres">
      <dgm:prSet presAssocID="{D73625FA-0876-294F-BF3F-EED8F6E75953}" presName="invisiNode" presStyleLbl="node1" presStyleIdx="0" presStyleCnt="5"/>
      <dgm:spPr/>
    </dgm:pt>
    <dgm:pt modelId="{784CEDD5-8B61-D149-B69A-BB06181E4F6A}" type="pres">
      <dgm:prSet presAssocID="{D73625FA-0876-294F-BF3F-EED8F6E75953}" presName="imagNode" presStyleLbl="fgImgPlace1" presStyleIdx="0" presStyleCnt="5"/>
      <dgm:spPr>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rmal Distribution with solid fill"/>
        </a:ext>
      </dgm:extLst>
    </dgm:pt>
    <dgm:pt modelId="{A006A885-5073-764A-B8D5-0EEFF3E1D114}" type="pres">
      <dgm:prSet presAssocID="{BFEADF56-6625-B145-8CF2-DB972D439BFD}" presName="sibTrans" presStyleLbl="sibTrans2D1" presStyleIdx="0" presStyleCnt="0"/>
      <dgm:spPr/>
    </dgm:pt>
    <dgm:pt modelId="{61F07F0D-65B6-954B-8215-F0F370950C94}" type="pres">
      <dgm:prSet presAssocID="{1CA7F8EC-9420-EE40-A034-9D4D92EAA08E}" presName="compNode" presStyleCnt="0"/>
      <dgm:spPr/>
    </dgm:pt>
    <dgm:pt modelId="{26683BAE-FFE6-AC49-AA86-0560BDBF7C71}" type="pres">
      <dgm:prSet presAssocID="{1CA7F8EC-9420-EE40-A034-9D4D92EAA08E}" presName="bkgdShape" presStyleLbl="node1" presStyleIdx="1" presStyleCnt="5" custScaleX="110000"/>
      <dgm:spPr/>
    </dgm:pt>
    <dgm:pt modelId="{949541B7-60C8-8949-A187-01DD4E77842F}" type="pres">
      <dgm:prSet presAssocID="{1CA7F8EC-9420-EE40-A034-9D4D92EAA08E}" presName="nodeTx" presStyleLbl="node1" presStyleIdx="1" presStyleCnt="5">
        <dgm:presLayoutVars>
          <dgm:bulletEnabled val="1"/>
        </dgm:presLayoutVars>
      </dgm:prSet>
      <dgm:spPr/>
    </dgm:pt>
    <dgm:pt modelId="{7F2E569A-5B47-8D45-9595-71EC6F9863F8}" type="pres">
      <dgm:prSet presAssocID="{1CA7F8EC-9420-EE40-A034-9D4D92EAA08E}" presName="invisiNode" presStyleLbl="node1" presStyleIdx="1" presStyleCnt="5"/>
      <dgm:spPr/>
    </dgm:pt>
    <dgm:pt modelId="{DAEF3A44-0869-E149-80C8-077200AEF0D8}" type="pres">
      <dgm:prSet presAssocID="{1CA7F8EC-9420-EE40-A034-9D4D92EAA08E}"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stronaut male with solid fill"/>
        </a:ext>
      </dgm:extLst>
    </dgm:pt>
    <dgm:pt modelId="{EF0A2103-D063-3147-9675-DFBC880EBCB1}" type="pres">
      <dgm:prSet presAssocID="{FA9CC366-1D20-9A4B-81FF-5F7656F57637}" presName="sibTrans" presStyleLbl="sibTrans2D1" presStyleIdx="0" presStyleCnt="0"/>
      <dgm:spPr/>
    </dgm:pt>
    <dgm:pt modelId="{C6FC410F-5D88-854F-AF8F-C5C16D5068D6}" type="pres">
      <dgm:prSet presAssocID="{F03DE5DF-BB68-084C-860E-04B46A2F3E1B}" presName="compNode" presStyleCnt="0"/>
      <dgm:spPr/>
    </dgm:pt>
    <dgm:pt modelId="{03952B5D-87B5-914C-934A-2FC4C5654ED2}" type="pres">
      <dgm:prSet presAssocID="{F03DE5DF-BB68-084C-860E-04B46A2F3E1B}" presName="bkgdShape" presStyleLbl="node1" presStyleIdx="2" presStyleCnt="5"/>
      <dgm:spPr/>
    </dgm:pt>
    <dgm:pt modelId="{7BEE55EA-AD6F-7747-91E0-7A6CE98939B1}" type="pres">
      <dgm:prSet presAssocID="{F03DE5DF-BB68-084C-860E-04B46A2F3E1B}" presName="nodeTx" presStyleLbl="node1" presStyleIdx="2" presStyleCnt="5">
        <dgm:presLayoutVars>
          <dgm:bulletEnabled val="1"/>
        </dgm:presLayoutVars>
      </dgm:prSet>
      <dgm:spPr/>
    </dgm:pt>
    <dgm:pt modelId="{0F794EFC-5E9C-2A44-85BA-45CC80CB63DB}" type="pres">
      <dgm:prSet presAssocID="{F03DE5DF-BB68-084C-860E-04B46A2F3E1B}" presName="invisiNode" presStyleLbl="node1" presStyleIdx="2" presStyleCnt="5"/>
      <dgm:spPr/>
    </dgm:pt>
    <dgm:pt modelId="{32C836D1-56CE-0349-BB3D-B801BF4CA627}" type="pres">
      <dgm:prSet presAssocID="{F03DE5DF-BB68-084C-860E-04B46A2F3E1B}"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MO with solid fill"/>
        </a:ext>
      </dgm:extLst>
    </dgm:pt>
    <dgm:pt modelId="{203DF9F6-816D-FA48-86A7-994E9C010CB5}" type="pres">
      <dgm:prSet presAssocID="{72AD2D5C-3FF9-6440-8C16-A0010ACE7EA5}" presName="sibTrans" presStyleLbl="sibTrans2D1" presStyleIdx="0" presStyleCnt="0"/>
      <dgm:spPr/>
    </dgm:pt>
    <dgm:pt modelId="{4DB9D8CE-2BE8-E549-9EC0-2222CC7CD379}" type="pres">
      <dgm:prSet presAssocID="{096A79A8-299B-604D-8670-46A0EDB8D934}" presName="compNode" presStyleCnt="0"/>
      <dgm:spPr/>
    </dgm:pt>
    <dgm:pt modelId="{048C9DAB-E514-6349-AFBA-4D86E094C50E}" type="pres">
      <dgm:prSet presAssocID="{096A79A8-299B-604D-8670-46A0EDB8D934}" presName="bkgdShape" presStyleLbl="node1" presStyleIdx="3" presStyleCnt="5"/>
      <dgm:spPr/>
    </dgm:pt>
    <dgm:pt modelId="{6A129A3B-A1C3-E140-86A5-1B043500F05E}" type="pres">
      <dgm:prSet presAssocID="{096A79A8-299B-604D-8670-46A0EDB8D934}" presName="nodeTx" presStyleLbl="node1" presStyleIdx="3" presStyleCnt="5">
        <dgm:presLayoutVars>
          <dgm:bulletEnabled val="1"/>
        </dgm:presLayoutVars>
      </dgm:prSet>
      <dgm:spPr/>
    </dgm:pt>
    <dgm:pt modelId="{B7CDA7F6-9677-D449-86C0-AA8F35D40CDC}" type="pres">
      <dgm:prSet presAssocID="{096A79A8-299B-604D-8670-46A0EDB8D934}" presName="invisiNode" presStyleLbl="node1" presStyleIdx="3" presStyleCnt="5"/>
      <dgm:spPr/>
    </dgm:pt>
    <dgm:pt modelId="{26EA6296-A648-BA47-9075-E02787C43E2D}" type="pres">
      <dgm:prSet presAssocID="{096A79A8-299B-604D-8670-46A0EDB8D934}"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rawing Figure outline"/>
        </a:ext>
      </dgm:extLst>
    </dgm:pt>
    <dgm:pt modelId="{D7B1FF4E-6168-A04F-B0D4-C206EFAEFBA1}" type="pres">
      <dgm:prSet presAssocID="{F7C7A561-C478-884E-A338-C23F95AA0723}" presName="sibTrans" presStyleLbl="sibTrans2D1" presStyleIdx="0" presStyleCnt="0"/>
      <dgm:spPr/>
    </dgm:pt>
    <dgm:pt modelId="{6932FDCB-AC50-4D47-98AF-6A3A39FE08CA}" type="pres">
      <dgm:prSet presAssocID="{B756261F-DD38-2D47-8B87-410588B9BD49}" presName="compNode" presStyleCnt="0"/>
      <dgm:spPr/>
    </dgm:pt>
    <dgm:pt modelId="{AB13CC41-84FF-E049-9BCC-207B7AB48461}" type="pres">
      <dgm:prSet presAssocID="{B756261F-DD38-2D47-8B87-410588B9BD49}" presName="bkgdShape" presStyleLbl="node1" presStyleIdx="4" presStyleCnt="5" custLinFactNeighborX="21141"/>
      <dgm:spPr/>
    </dgm:pt>
    <dgm:pt modelId="{7D6E605A-53E4-E940-9410-60332F8B8560}" type="pres">
      <dgm:prSet presAssocID="{B756261F-DD38-2D47-8B87-410588B9BD49}" presName="nodeTx" presStyleLbl="node1" presStyleIdx="4" presStyleCnt="5">
        <dgm:presLayoutVars>
          <dgm:bulletEnabled val="1"/>
        </dgm:presLayoutVars>
      </dgm:prSet>
      <dgm:spPr/>
    </dgm:pt>
    <dgm:pt modelId="{EE554AA4-98AE-BC46-8B70-DEB3D359F85C}" type="pres">
      <dgm:prSet presAssocID="{B756261F-DD38-2D47-8B87-410588B9BD49}" presName="invisiNode" presStyleLbl="node1" presStyleIdx="4" presStyleCnt="5"/>
      <dgm:spPr/>
    </dgm:pt>
    <dgm:pt modelId="{BA1C2922-F706-7149-A136-B8101A1E1E96}" type="pres">
      <dgm:prSet presAssocID="{B756261F-DD38-2D47-8B87-410588B9BD49}"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atistics outline"/>
        </a:ext>
      </dgm:extLst>
    </dgm:pt>
  </dgm:ptLst>
  <dgm:cxnLst>
    <dgm:cxn modelId="{89C5B302-52F4-0B4A-947F-722220410420}" type="presOf" srcId="{1CA7F8EC-9420-EE40-A034-9D4D92EAA08E}" destId="{26683BAE-FFE6-AC49-AA86-0560BDBF7C71}" srcOrd="0" destOrd="0" presId="urn:microsoft.com/office/officeart/2005/8/layout/hList7"/>
    <dgm:cxn modelId="{B5A95B09-734C-EC4A-8AC4-00F8566B5E36}" type="presOf" srcId="{096A79A8-299B-604D-8670-46A0EDB8D934}" destId="{048C9DAB-E514-6349-AFBA-4D86E094C50E}" srcOrd="0" destOrd="0" presId="urn:microsoft.com/office/officeart/2005/8/layout/hList7"/>
    <dgm:cxn modelId="{782E2710-D98C-DD41-96C7-3CCB23E0942D}" type="presOf" srcId="{1CA7F8EC-9420-EE40-A034-9D4D92EAA08E}" destId="{949541B7-60C8-8949-A187-01DD4E77842F}" srcOrd="1" destOrd="0" presId="urn:microsoft.com/office/officeart/2005/8/layout/hList7"/>
    <dgm:cxn modelId="{652F6B27-2CCB-874E-BD1A-97FF272245CA}" srcId="{373A43BA-3283-824C-9E42-7362BD16DE9A}" destId="{1CA7F8EC-9420-EE40-A034-9D4D92EAA08E}" srcOrd="1" destOrd="0" parTransId="{1B6A4D7A-3757-D14E-9346-853BEB6C1658}" sibTransId="{FA9CC366-1D20-9A4B-81FF-5F7656F57637}"/>
    <dgm:cxn modelId="{3E78262D-C18D-1442-BFE7-11424C16607D}" type="presOf" srcId="{FA9CC366-1D20-9A4B-81FF-5F7656F57637}" destId="{EF0A2103-D063-3147-9675-DFBC880EBCB1}" srcOrd="0" destOrd="0" presId="urn:microsoft.com/office/officeart/2005/8/layout/hList7"/>
    <dgm:cxn modelId="{8B0BE62E-7DE4-BB43-BA92-9BFCE6955E53}" type="presOf" srcId="{B756261F-DD38-2D47-8B87-410588B9BD49}" destId="{AB13CC41-84FF-E049-9BCC-207B7AB48461}" srcOrd="0" destOrd="0" presId="urn:microsoft.com/office/officeart/2005/8/layout/hList7"/>
    <dgm:cxn modelId="{218CFD2E-F604-6249-9B6B-D2AF94C62A77}" srcId="{373A43BA-3283-824C-9E42-7362BD16DE9A}" destId="{F03DE5DF-BB68-084C-860E-04B46A2F3E1B}" srcOrd="2" destOrd="0" parTransId="{B052501F-8733-9F4B-9C77-8014D6A9BAB6}" sibTransId="{72AD2D5C-3FF9-6440-8C16-A0010ACE7EA5}"/>
    <dgm:cxn modelId="{EA75FC34-DE97-3148-A2F0-FFC1870AC357}" type="presOf" srcId="{D73625FA-0876-294F-BF3F-EED8F6E75953}" destId="{DD979856-7499-A246-8D8F-708A533D0104}" srcOrd="0" destOrd="0" presId="urn:microsoft.com/office/officeart/2005/8/layout/hList7"/>
    <dgm:cxn modelId="{E10B9A48-2C00-B640-842A-199640EB5C15}" type="presOf" srcId="{F03DE5DF-BB68-084C-860E-04B46A2F3E1B}" destId="{7BEE55EA-AD6F-7747-91E0-7A6CE98939B1}" srcOrd="1" destOrd="0" presId="urn:microsoft.com/office/officeart/2005/8/layout/hList7"/>
    <dgm:cxn modelId="{E13C4B55-9D5D-594C-A10D-38CE3E4DCDCF}" srcId="{373A43BA-3283-824C-9E42-7362BD16DE9A}" destId="{B756261F-DD38-2D47-8B87-410588B9BD49}" srcOrd="4" destOrd="0" parTransId="{B47A4CA8-6612-5A42-856F-0B3A9975CF32}" sibTransId="{61B47EA9-2C34-174E-8A14-44DFBB157790}"/>
    <dgm:cxn modelId="{7DCFE15C-F1D8-B24E-BC6E-616D7B242B19}" srcId="{373A43BA-3283-824C-9E42-7362BD16DE9A}" destId="{096A79A8-299B-604D-8670-46A0EDB8D934}" srcOrd="3" destOrd="0" parTransId="{7DB61B85-F16B-6045-B742-78614A0F0379}" sibTransId="{F7C7A561-C478-884E-A338-C23F95AA0723}"/>
    <dgm:cxn modelId="{9BC3DC60-9BA2-FC4B-8DFB-AA76384D438D}" type="presOf" srcId="{096A79A8-299B-604D-8670-46A0EDB8D934}" destId="{6A129A3B-A1C3-E140-86A5-1B043500F05E}" srcOrd="1" destOrd="0" presId="urn:microsoft.com/office/officeart/2005/8/layout/hList7"/>
    <dgm:cxn modelId="{232F7967-0A32-C142-8866-3C28254F7E3B}" type="presOf" srcId="{373A43BA-3283-824C-9E42-7362BD16DE9A}" destId="{515998C0-5645-3B4B-A799-F30950EB4E96}" srcOrd="0" destOrd="0" presId="urn:microsoft.com/office/officeart/2005/8/layout/hList7"/>
    <dgm:cxn modelId="{4C251784-D395-CD49-89A8-56C7970966A1}" type="presOf" srcId="{B756261F-DD38-2D47-8B87-410588B9BD49}" destId="{7D6E605A-53E4-E940-9410-60332F8B8560}" srcOrd="1" destOrd="0" presId="urn:microsoft.com/office/officeart/2005/8/layout/hList7"/>
    <dgm:cxn modelId="{C7ACFA9B-A83F-B748-9DDB-85068ADEB1B9}" type="presOf" srcId="{F03DE5DF-BB68-084C-860E-04B46A2F3E1B}" destId="{03952B5D-87B5-914C-934A-2FC4C5654ED2}" srcOrd="0" destOrd="0" presId="urn:microsoft.com/office/officeart/2005/8/layout/hList7"/>
    <dgm:cxn modelId="{2897D5CC-6247-C344-9BBF-76714581CD80}" type="presOf" srcId="{D73625FA-0876-294F-BF3F-EED8F6E75953}" destId="{BDC8381F-C18B-EA4D-8911-DF92096E45B5}" srcOrd="1" destOrd="0" presId="urn:microsoft.com/office/officeart/2005/8/layout/hList7"/>
    <dgm:cxn modelId="{773A96CD-3DB0-4143-8F9F-7859631FE8F5}" type="presOf" srcId="{BFEADF56-6625-B145-8CF2-DB972D439BFD}" destId="{A006A885-5073-764A-B8D5-0EEFF3E1D114}" srcOrd="0" destOrd="0" presId="urn:microsoft.com/office/officeart/2005/8/layout/hList7"/>
    <dgm:cxn modelId="{0112EDE1-B4A6-8643-B4B1-0FFC0510C6B8}" type="presOf" srcId="{F7C7A561-C478-884E-A338-C23F95AA0723}" destId="{D7B1FF4E-6168-A04F-B0D4-C206EFAEFBA1}" srcOrd="0" destOrd="0" presId="urn:microsoft.com/office/officeart/2005/8/layout/hList7"/>
    <dgm:cxn modelId="{FDC006EE-AB0A-7244-A0CB-4389E75AEEA7}" type="presOf" srcId="{72AD2D5C-3FF9-6440-8C16-A0010ACE7EA5}" destId="{203DF9F6-816D-FA48-86A7-994E9C010CB5}" srcOrd="0" destOrd="0" presId="urn:microsoft.com/office/officeart/2005/8/layout/hList7"/>
    <dgm:cxn modelId="{4793C8F5-907F-B442-B118-620DB73F4045}" srcId="{373A43BA-3283-824C-9E42-7362BD16DE9A}" destId="{D73625FA-0876-294F-BF3F-EED8F6E75953}" srcOrd="0" destOrd="0" parTransId="{8D74CEB0-E50E-9A48-98CE-6375723904F1}" sibTransId="{BFEADF56-6625-B145-8CF2-DB972D439BFD}"/>
    <dgm:cxn modelId="{505283E8-17CE-B642-B92C-54980094B412}" type="presParOf" srcId="{515998C0-5645-3B4B-A799-F30950EB4E96}" destId="{05BF8F12-F9C0-C740-84ED-C3C98BB2D0A9}" srcOrd="0" destOrd="0" presId="urn:microsoft.com/office/officeart/2005/8/layout/hList7"/>
    <dgm:cxn modelId="{E8B4DC06-EFE2-F24D-B019-84EC93A53507}" type="presParOf" srcId="{515998C0-5645-3B4B-A799-F30950EB4E96}" destId="{DE666153-D538-8F40-B336-ABDB2A33E7FE}" srcOrd="1" destOrd="0" presId="urn:microsoft.com/office/officeart/2005/8/layout/hList7"/>
    <dgm:cxn modelId="{49ADB24F-119F-F14A-B972-15AC8D2DB233}" type="presParOf" srcId="{DE666153-D538-8F40-B336-ABDB2A33E7FE}" destId="{B47ADB0A-83B1-9349-96CC-F34BEA8829C3}" srcOrd="0" destOrd="0" presId="urn:microsoft.com/office/officeart/2005/8/layout/hList7"/>
    <dgm:cxn modelId="{0AB6A252-A7EF-B243-95DA-300BD79490A6}" type="presParOf" srcId="{B47ADB0A-83B1-9349-96CC-F34BEA8829C3}" destId="{DD979856-7499-A246-8D8F-708A533D0104}" srcOrd="0" destOrd="0" presId="urn:microsoft.com/office/officeart/2005/8/layout/hList7"/>
    <dgm:cxn modelId="{55643637-ED61-DB42-BC1B-50643520ADF2}" type="presParOf" srcId="{B47ADB0A-83B1-9349-96CC-F34BEA8829C3}" destId="{BDC8381F-C18B-EA4D-8911-DF92096E45B5}" srcOrd="1" destOrd="0" presId="urn:microsoft.com/office/officeart/2005/8/layout/hList7"/>
    <dgm:cxn modelId="{EF9E4E7A-7F8D-9346-AFC4-2CF5EF5BACC0}" type="presParOf" srcId="{B47ADB0A-83B1-9349-96CC-F34BEA8829C3}" destId="{83F201C7-839E-E44C-BB5E-C27246873BE7}" srcOrd="2" destOrd="0" presId="urn:microsoft.com/office/officeart/2005/8/layout/hList7"/>
    <dgm:cxn modelId="{5EC30B43-C6B8-1B43-916C-8B9A75C7DEBC}" type="presParOf" srcId="{B47ADB0A-83B1-9349-96CC-F34BEA8829C3}" destId="{784CEDD5-8B61-D149-B69A-BB06181E4F6A}" srcOrd="3" destOrd="0" presId="urn:microsoft.com/office/officeart/2005/8/layout/hList7"/>
    <dgm:cxn modelId="{5F3F5F96-2455-8844-ACD1-2DD03887807E}" type="presParOf" srcId="{DE666153-D538-8F40-B336-ABDB2A33E7FE}" destId="{A006A885-5073-764A-B8D5-0EEFF3E1D114}" srcOrd="1" destOrd="0" presId="urn:microsoft.com/office/officeart/2005/8/layout/hList7"/>
    <dgm:cxn modelId="{796EB1CF-44DF-8642-99F5-19718EE8249B}" type="presParOf" srcId="{DE666153-D538-8F40-B336-ABDB2A33E7FE}" destId="{61F07F0D-65B6-954B-8215-F0F370950C94}" srcOrd="2" destOrd="0" presId="urn:microsoft.com/office/officeart/2005/8/layout/hList7"/>
    <dgm:cxn modelId="{678E48DB-7F60-574C-8390-5F826053A6BD}" type="presParOf" srcId="{61F07F0D-65B6-954B-8215-F0F370950C94}" destId="{26683BAE-FFE6-AC49-AA86-0560BDBF7C71}" srcOrd="0" destOrd="0" presId="urn:microsoft.com/office/officeart/2005/8/layout/hList7"/>
    <dgm:cxn modelId="{B11F4376-C468-934F-9A21-6EE1823015E3}" type="presParOf" srcId="{61F07F0D-65B6-954B-8215-F0F370950C94}" destId="{949541B7-60C8-8949-A187-01DD4E77842F}" srcOrd="1" destOrd="0" presId="urn:microsoft.com/office/officeart/2005/8/layout/hList7"/>
    <dgm:cxn modelId="{61E64B5A-BFC6-8643-AEF7-062C57D0C06B}" type="presParOf" srcId="{61F07F0D-65B6-954B-8215-F0F370950C94}" destId="{7F2E569A-5B47-8D45-9595-71EC6F9863F8}" srcOrd="2" destOrd="0" presId="urn:microsoft.com/office/officeart/2005/8/layout/hList7"/>
    <dgm:cxn modelId="{4472B363-C262-9D40-89BE-9C4D5ABB426A}" type="presParOf" srcId="{61F07F0D-65B6-954B-8215-F0F370950C94}" destId="{DAEF3A44-0869-E149-80C8-077200AEF0D8}" srcOrd="3" destOrd="0" presId="urn:microsoft.com/office/officeart/2005/8/layout/hList7"/>
    <dgm:cxn modelId="{F8785587-7D60-CF4B-890A-AF16800E7736}" type="presParOf" srcId="{DE666153-D538-8F40-B336-ABDB2A33E7FE}" destId="{EF0A2103-D063-3147-9675-DFBC880EBCB1}" srcOrd="3" destOrd="0" presId="urn:microsoft.com/office/officeart/2005/8/layout/hList7"/>
    <dgm:cxn modelId="{60FCFEE9-2CB9-6F43-9322-F5AC0BD0FD28}" type="presParOf" srcId="{DE666153-D538-8F40-B336-ABDB2A33E7FE}" destId="{C6FC410F-5D88-854F-AF8F-C5C16D5068D6}" srcOrd="4" destOrd="0" presId="urn:microsoft.com/office/officeart/2005/8/layout/hList7"/>
    <dgm:cxn modelId="{DD2A19BA-706F-F046-A23B-21664FF2F8B3}" type="presParOf" srcId="{C6FC410F-5D88-854F-AF8F-C5C16D5068D6}" destId="{03952B5D-87B5-914C-934A-2FC4C5654ED2}" srcOrd="0" destOrd="0" presId="urn:microsoft.com/office/officeart/2005/8/layout/hList7"/>
    <dgm:cxn modelId="{96B37BD8-AF36-5549-A41B-78E87C3735D0}" type="presParOf" srcId="{C6FC410F-5D88-854F-AF8F-C5C16D5068D6}" destId="{7BEE55EA-AD6F-7747-91E0-7A6CE98939B1}" srcOrd="1" destOrd="0" presId="urn:microsoft.com/office/officeart/2005/8/layout/hList7"/>
    <dgm:cxn modelId="{3E74841F-DA22-E44C-A122-A6A725A32FE0}" type="presParOf" srcId="{C6FC410F-5D88-854F-AF8F-C5C16D5068D6}" destId="{0F794EFC-5E9C-2A44-85BA-45CC80CB63DB}" srcOrd="2" destOrd="0" presId="urn:microsoft.com/office/officeart/2005/8/layout/hList7"/>
    <dgm:cxn modelId="{6BD6E19E-2CA1-F04B-8092-2BCEAEE8B141}" type="presParOf" srcId="{C6FC410F-5D88-854F-AF8F-C5C16D5068D6}" destId="{32C836D1-56CE-0349-BB3D-B801BF4CA627}" srcOrd="3" destOrd="0" presId="urn:microsoft.com/office/officeart/2005/8/layout/hList7"/>
    <dgm:cxn modelId="{68F206BF-A0C7-B745-8E5C-CFA618C47B40}" type="presParOf" srcId="{DE666153-D538-8F40-B336-ABDB2A33E7FE}" destId="{203DF9F6-816D-FA48-86A7-994E9C010CB5}" srcOrd="5" destOrd="0" presId="urn:microsoft.com/office/officeart/2005/8/layout/hList7"/>
    <dgm:cxn modelId="{67EB53C3-6395-9845-BBD9-3012B95EC0BD}" type="presParOf" srcId="{DE666153-D538-8F40-B336-ABDB2A33E7FE}" destId="{4DB9D8CE-2BE8-E549-9EC0-2222CC7CD379}" srcOrd="6" destOrd="0" presId="urn:microsoft.com/office/officeart/2005/8/layout/hList7"/>
    <dgm:cxn modelId="{520356A1-E5FC-B944-AB1A-F2A453AAB4D3}" type="presParOf" srcId="{4DB9D8CE-2BE8-E549-9EC0-2222CC7CD379}" destId="{048C9DAB-E514-6349-AFBA-4D86E094C50E}" srcOrd="0" destOrd="0" presId="urn:microsoft.com/office/officeart/2005/8/layout/hList7"/>
    <dgm:cxn modelId="{174F8D52-4C0C-FB49-9795-161BFD3BD3DC}" type="presParOf" srcId="{4DB9D8CE-2BE8-E549-9EC0-2222CC7CD379}" destId="{6A129A3B-A1C3-E140-86A5-1B043500F05E}" srcOrd="1" destOrd="0" presId="urn:microsoft.com/office/officeart/2005/8/layout/hList7"/>
    <dgm:cxn modelId="{956EBBC5-0C96-6940-9AB3-9CF086F8531D}" type="presParOf" srcId="{4DB9D8CE-2BE8-E549-9EC0-2222CC7CD379}" destId="{B7CDA7F6-9677-D449-86C0-AA8F35D40CDC}" srcOrd="2" destOrd="0" presId="urn:microsoft.com/office/officeart/2005/8/layout/hList7"/>
    <dgm:cxn modelId="{FC08D96B-BEA9-324E-8CB1-11AAA13F925E}" type="presParOf" srcId="{4DB9D8CE-2BE8-E549-9EC0-2222CC7CD379}" destId="{26EA6296-A648-BA47-9075-E02787C43E2D}" srcOrd="3" destOrd="0" presId="urn:microsoft.com/office/officeart/2005/8/layout/hList7"/>
    <dgm:cxn modelId="{26770121-2FAA-C745-B9A0-B1B5F8B143D3}" type="presParOf" srcId="{DE666153-D538-8F40-B336-ABDB2A33E7FE}" destId="{D7B1FF4E-6168-A04F-B0D4-C206EFAEFBA1}" srcOrd="7" destOrd="0" presId="urn:microsoft.com/office/officeart/2005/8/layout/hList7"/>
    <dgm:cxn modelId="{73E95C58-4BFD-1342-8BEB-BC370D01A3B0}" type="presParOf" srcId="{DE666153-D538-8F40-B336-ABDB2A33E7FE}" destId="{6932FDCB-AC50-4D47-98AF-6A3A39FE08CA}" srcOrd="8" destOrd="0" presId="urn:microsoft.com/office/officeart/2005/8/layout/hList7"/>
    <dgm:cxn modelId="{97909B20-FA09-AD4F-8983-3EB776832BC3}" type="presParOf" srcId="{6932FDCB-AC50-4D47-98AF-6A3A39FE08CA}" destId="{AB13CC41-84FF-E049-9BCC-207B7AB48461}" srcOrd="0" destOrd="0" presId="urn:microsoft.com/office/officeart/2005/8/layout/hList7"/>
    <dgm:cxn modelId="{803138E7-4D8D-244D-B191-61F239ED08BE}" type="presParOf" srcId="{6932FDCB-AC50-4D47-98AF-6A3A39FE08CA}" destId="{7D6E605A-53E4-E940-9410-60332F8B8560}" srcOrd="1" destOrd="0" presId="urn:microsoft.com/office/officeart/2005/8/layout/hList7"/>
    <dgm:cxn modelId="{877C8788-318E-614F-A1C5-B8D583978318}" type="presParOf" srcId="{6932FDCB-AC50-4D47-98AF-6A3A39FE08CA}" destId="{EE554AA4-98AE-BC46-8B70-DEB3D359F85C}" srcOrd="2" destOrd="0" presId="urn:microsoft.com/office/officeart/2005/8/layout/hList7"/>
    <dgm:cxn modelId="{37ADAD75-7679-0245-88C2-B66D4AE09067}" type="presParOf" srcId="{6932FDCB-AC50-4D47-98AF-6A3A39FE08CA}" destId="{BA1C2922-F706-7149-A136-B8101A1E1E96}"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426EF-337B-074A-935D-B79431A713F1}">
      <dsp:nvSpPr>
        <dsp:cNvPr id="0" name=""/>
        <dsp:cNvSpPr/>
      </dsp:nvSpPr>
      <dsp:spPr>
        <a:xfrm>
          <a:off x="0" y="548358"/>
          <a:ext cx="2192776" cy="139241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507C0A-004E-FF4C-BE44-0778048C99CF}">
      <dsp:nvSpPr>
        <dsp:cNvPr id="0" name=""/>
        <dsp:cNvSpPr/>
      </dsp:nvSpPr>
      <dsp:spPr>
        <a:xfrm>
          <a:off x="243641" y="779818"/>
          <a:ext cx="2192776" cy="1392413"/>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Most challenging problems of modern medicine. </a:t>
          </a:r>
          <a:endParaRPr lang="en-US" sz="2100" kern="1200" dirty="0"/>
        </a:p>
      </dsp:txBody>
      <dsp:txXfrm>
        <a:off x="284423" y="820600"/>
        <a:ext cx="2111212" cy="1310849"/>
      </dsp:txXfrm>
    </dsp:sp>
    <dsp:sp modelId="{18B5E1BA-DA54-BC45-AB43-216432996AF5}">
      <dsp:nvSpPr>
        <dsp:cNvPr id="0" name=""/>
        <dsp:cNvSpPr/>
      </dsp:nvSpPr>
      <dsp:spPr>
        <a:xfrm>
          <a:off x="2680060" y="548358"/>
          <a:ext cx="2192776" cy="139241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11D0C4-3A6F-5F47-8411-5CB5987E4182}">
      <dsp:nvSpPr>
        <dsp:cNvPr id="0" name=""/>
        <dsp:cNvSpPr/>
      </dsp:nvSpPr>
      <dsp:spPr>
        <a:xfrm>
          <a:off x="2923702" y="779818"/>
          <a:ext cx="2192776" cy="1392413"/>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Chronic stress factors, irregular and improper nutrition intake.</a:t>
          </a:r>
          <a:endParaRPr lang="en-US" sz="2100" kern="1200" dirty="0"/>
        </a:p>
      </dsp:txBody>
      <dsp:txXfrm>
        <a:off x="2964484" y="820600"/>
        <a:ext cx="2111212" cy="1310849"/>
      </dsp:txXfrm>
    </dsp:sp>
    <dsp:sp modelId="{DC7CD7C7-64B4-6E4E-B225-FE818B27AC36}">
      <dsp:nvSpPr>
        <dsp:cNvPr id="0" name=""/>
        <dsp:cNvSpPr/>
      </dsp:nvSpPr>
      <dsp:spPr>
        <a:xfrm>
          <a:off x="5360121" y="548358"/>
          <a:ext cx="2192776" cy="139241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689BF-497A-6642-AE7F-2894B7560CF9}">
      <dsp:nvSpPr>
        <dsp:cNvPr id="0" name=""/>
        <dsp:cNvSpPr/>
      </dsp:nvSpPr>
      <dsp:spPr>
        <a:xfrm>
          <a:off x="5603763" y="779818"/>
          <a:ext cx="2192776" cy="1392413"/>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High mortality rate within a short period of time. </a:t>
          </a:r>
          <a:endParaRPr lang="en-US" sz="2100" kern="1200" dirty="0"/>
        </a:p>
      </dsp:txBody>
      <dsp:txXfrm>
        <a:off x="5644545" y="820600"/>
        <a:ext cx="2111212" cy="13108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B8BEA-674C-FF49-BB63-BAA2B14E8FB8}">
      <dsp:nvSpPr>
        <dsp:cNvPr id="0" name=""/>
        <dsp:cNvSpPr/>
      </dsp:nvSpPr>
      <dsp:spPr>
        <a:xfrm>
          <a:off x="1755" y="118497"/>
          <a:ext cx="5425469" cy="1501203"/>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815" tIns="163830" rIns="163830" bIns="163830" numCol="1" spcCol="1270" anchor="ctr" anchorCtr="0">
          <a:noAutofit/>
        </a:bodyPr>
        <a:lstStyle/>
        <a:p>
          <a:pPr marL="0" lvl="0" indent="0" algn="l" defTabSz="1911350">
            <a:lnSpc>
              <a:spcPct val="90000"/>
            </a:lnSpc>
            <a:spcBef>
              <a:spcPct val="0"/>
            </a:spcBef>
            <a:spcAft>
              <a:spcPct val="35000"/>
            </a:spcAft>
            <a:buNone/>
          </a:pPr>
          <a:r>
            <a:rPr lang="en-GB" sz="4300" kern="1200" dirty="0"/>
            <a:t>Nominal Logistic Regression Model</a:t>
          </a:r>
        </a:p>
      </dsp:txBody>
      <dsp:txXfrm>
        <a:off x="1755" y="118497"/>
        <a:ext cx="5425469" cy="1501203"/>
      </dsp:txXfrm>
    </dsp:sp>
    <dsp:sp modelId="{827021FE-9E7D-E14A-A964-97119401AD8D}">
      <dsp:nvSpPr>
        <dsp:cNvPr id="0" name=""/>
        <dsp:cNvSpPr/>
      </dsp:nvSpPr>
      <dsp:spPr>
        <a:xfrm>
          <a:off x="156392" y="299979"/>
          <a:ext cx="645217" cy="10395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B408D1-531E-5C42-882B-07637B65E95E}">
      <dsp:nvSpPr>
        <dsp:cNvPr id="0" name=""/>
        <dsp:cNvSpPr/>
      </dsp:nvSpPr>
      <dsp:spPr>
        <a:xfrm>
          <a:off x="5604183" y="99189"/>
          <a:ext cx="5424010" cy="1546239"/>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4732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Decision Tree Model</a:t>
          </a:r>
        </a:p>
      </dsp:txBody>
      <dsp:txXfrm>
        <a:off x="5604183" y="99189"/>
        <a:ext cx="5424010" cy="1546239"/>
      </dsp:txXfrm>
    </dsp:sp>
    <dsp:sp modelId="{530BFD27-68D6-E743-BAAF-5DB16B7753A8}">
      <dsp:nvSpPr>
        <dsp:cNvPr id="0" name=""/>
        <dsp:cNvSpPr/>
      </dsp:nvSpPr>
      <dsp:spPr>
        <a:xfrm>
          <a:off x="5764861" y="330133"/>
          <a:ext cx="816343" cy="120271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62967E-712E-0246-B404-5A6CE73E73FD}">
      <dsp:nvSpPr>
        <dsp:cNvPr id="0" name=""/>
        <dsp:cNvSpPr/>
      </dsp:nvSpPr>
      <dsp:spPr>
        <a:xfrm>
          <a:off x="2653887" y="1859555"/>
          <a:ext cx="5639247" cy="1546239"/>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47320" tIns="163830" rIns="163830" bIns="163830" numCol="1" spcCol="1270" anchor="ctr" anchorCtr="0">
          <a:noAutofit/>
        </a:bodyPr>
        <a:lstStyle/>
        <a:p>
          <a:pPr marL="0" lvl="0" indent="0" algn="l" defTabSz="1911350">
            <a:lnSpc>
              <a:spcPct val="90000"/>
            </a:lnSpc>
            <a:spcBef>
              <a:spcPct val="0"/>
            </a:spcBef>
            <a:spcAft>
              <a:spcPct val="35000"/>
            </a:spcAft>
            <a:buNone/>
          </a:pPr>
          <a:r>
            <a:rPr lang="en-GB" sz="4300" kern="1200" dirty="0"/>
            <a:t>   Ensemble Model</a:t>
          </a:r>
        </a:p>
      </dsp:txBody>
      <dsp:txXfrm>
        <a:off x="2653887" y="1859555"/>
        <a:ext cx="5639247" cy="1546239"/>
      </dsp:txXfrm>
    </dsp:sp>
    <dsp:sp modelId="{6818229D-3D8E-E849-ACE3-C5584414322A}">
      <dsp:nvSpPr>
        <dsp:cNvPr id="0" name=""/>
        <dsp:cNvSpPr/>
      </dsp:nvSpPr>
      <dsp:spPr>
        <a:xfrm>
          <a:off x="2951395" y="1822388"/>
          <a:ext cx="1082367" cy="162355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F2604-EEE9-DE4B-8A4E-DB47E90DC708}">
      <dsp:nvSpPr>
        <dsp:cNvPr id="0" name=""/>
        <dsp:cNvSpPr/>
      </dsp:nvSpPr>
      <dsp:spPr>
        <a:xfrm>
          <a:off x="0" y="2842210"/>
          <a:ext cx="7012370" cy="1864797"/>
        </a:xfrm>
        <a:prstGeom prst="rect">
          <a:avLst/>
        </a:prstGeom>
        <a:no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SEMMA process will be followed to build the model as below:</a:t>
          </a:r>
        </a:p>
      </dsp:txBody>
      <dsp:txXfrm>
        <a:off x="0" y="2842210"/>
        <a:ext cx="7012370" cy="1006990"/>
      </dsp:txXfrm>
    </dsp:sp>
    <dsp:sp modelId="{F142C0C9-A4BC-E348-87B5-E9AED6D25E2D}">
      <dsp:nvSpPr>
        <dsp:cNvPr id="0" name=""/>
        <dsp:cNvSpPr/>
      </dsp:nvSpPr>
      <dsp:spPr>
        <a:xfrm>
          <a:off x="856" y="3811904"/>
          <a:ext cx="1402131" cy="857806"/>
        </a:xfrm>
        <a:prstGeom prst="rect">
          <a:avLst/>
        </a:prstGeom>
        <a:solidFill>
          <a:schemeClr val="dk2">
            <a:alpha val="90000"/>
            <a:tint val="40000"/>
            <a:hueOff val="0"/>
            <a:satOff val="0"/>
            <a:lumOff val="0"/>
            <a:alphaOff val="0"/>
          </a:schemeClr>
        </a:solidFill>
        <a:ln w="12700"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Sample</a:t>
          </a:r>
        </a:p>
      </dsp:txBody>
      <dsp:txXfrm>
        <a:off x="856" y="3811904"/>
        <a:ext cx="1402131" cy="857806"/>
      </dsp:txXfrm>
    </dsp:sp>
    <dsp:sp modelId="{F7CD87CC-223D-9E47-A8B9-176F0E8D04A9}">
      <dsp:nvSpPr>
        <dsp:cNvPr id="0" name=""/>
        <dsp:cNvSpPr/>
      </dsp:nvSpPr>
      <dsp:spPr>
        <a:xfrm>
          <a:off x="1402987" y="3811904"/>
          <a:ext cx="1402131" cy="857806"/>
        </a:xfrm>
        <a:prstGeom prst="rect">
          <a:avLst/>
        </a:prstGeom>
        <a:solidFill>
          <a:schemeClr val="dk2">
            <a:alpha val="90000"/>
            <a:tint val="40000"/>
            <a:hueOff val="0"/>
            <a:satOff val="0"/>
            <a:lumOff val="0"/>
            <a:alphaOff val="0"/>
          </a:schemeClr>
        </a:solidFill>
        <a:ln w="12700"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Explore	</a:t>
          </a:r>
        </a:p>
      </dsp:txBody>
      <dsp:txXfrm>
        <a:off x="1402987" y="3811904"/>
        <a:ext cx="1402131" cy="857806"/>
      </dsp:txXfrm>
    </dsp:sp>
    <dsp:sp modelId="{F68C82A9-FB03-4E4C-9384-C5F4E9C076AA}">
      <dsp:nvSpPr>
        <dsp:cNvPr id="0" name=""/>
        <dsp:cNvSpPr/>
      </dsp:nvSpPr>
      <dsp:spPr>
        <a:xfrm>
          <a:off x="2805119" y="3811904"/>
          <a:ext cx="1402131" cy="857806"/>
        </a:xfrm>
        <a:prstGeom prst="rect">
          <a:avLst/>
        </a:prstGeom>
        <a:solidFill>
          <a:schemeClr val="dk2">
            <a:alpha val="90000"/>
            <a:tint val="40000"/>
            <a:hueOff val="0"/>
            <a:satOff val="0"/>
            <a:lumOff val="0"/>
            <a:alphaOff val="0"/>
          </a:schemeClr>
        </a:solidFill>
        <a:ln w="12700"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Modify</a:t>
          </a:r>
        </a:p>
      </dsp:txBody>
      <dsp:txXfrm>
        <a:off x="2805119" y="3811904"/>
        <a:ext cx="1402131" cy="857806"/>
      </dsp:txXfrm>
    </dsp:sp>
    <dsp:sp modelId="{5BE7BDF0-A53C-F54D-8569-B24B80CBD9E3}">
      <dsp:nvSpPr>
        <dsp:cNvPr id="0" name=""/>
        <dsp:cNvSpPr/>
      </dsp:nvSpPr>
      <dsp:spPr>
        <a:xfrm>
          <a:off x="4207250" y="3811904"/>
          <a:ext cx="1402131" cy="857806"/>
        </a:xfrm>
        <a:prstGeom prst="rect">
          <a:avLst/>
        </a:prstGeom>
        <a:solidFill>
          <a:schemeClr val="dk2">
            <a:alpha val="90000"/>
            <a:tint val="40000"/>
            <a:hueOff val="0"/>
            <a:satOff val="0"/>
            <a:lumOff val="0"/>
            <a:alphaOff val="0"/>
          </a:schemeClr>
        </a:solidFill>
        <a:ln w="12700"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Model</a:t>
          </a:r>
        </a:p>
      </dsp:txBody>
      <dsp:txXfrm>
        <a:off x="4207250" y="3811904"/>
        <a:ext cx="1402131" cy="857806"/>
      </dsp:txXfrm>
    </dsp:sp>
    <dsp:sp modelId="{7905302B-60EB-0249-A919-929F60352B52}">
      <dsp:nvSpPr>
        <dsp:cNvPr id="0" name=""/>
        <dsp:cNvSpPr/>
      </dsp:nvSpPr>
      <dsp:spPr>
        <a:xfrm>
          <a:off x="5609382" y="3811904"/>
          <a:ext cx="1402131" cy="857806"/>
        </a:xfrm>
        <a:prstGeom prst="rect">
          <a:avLst/>
        </a:prstGeom>
        <a:solidFill>
          <a:schemeClr val="dk2">
            <a:alpha val="90000"/>
            <a:tint val="40000"/>
            <a:hueOff val="0"/>
            <a:satOff val="0"/>
            <a:lumOff val="0"/>
            <a:alphaOff val="0"/>
          </a:schemeClr>
        </a:solidFill>
        <a:ln w="12700"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Assess</a:t>
          </a:r>
        </a:p>
      </dsp:txBody>
      <dsp:txXfrm>
        <a:off x="5609382" y="3811904"/>
        <a:ext cx="1402131" cy="857806"/>
      </dsp:txXfrm>
    </dsp:sp>
    <dsp:sp modelId="{94BDD812-0189-7D48-9673-19FC3D7C9D2A}">
      <dsp:nvSpPr>
        <dsp:cNvPr id="0" name=""/>
        <dsp:cNvSpPr/>
      </dsp:nvSpPr>
      <dsp:spPr>
        <a:xfrm rot="10800000">
          <a:off x="0" y="2123"/>
          <a:ext cx="7012370" cy="2868058"/>
        </a:xfrm>
        <a:prstGeom prst="upArrowCallout">
          <a:avLst/>
        </a:prstGeom>
        <a:no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To build the best model to predict the patient’s that are more likely to have chronic heart failure.</a:t>
          </a:r>
        </a:p>
      </dsp:txBody>
      <dsp:txXfrm rot="-10800000">
        <a:off x="0" y="2123"/>
        <a:ext cx="7012370" cy="1006688"/>
      </dsp:txXfrm>
    </dsp:sp>
    <dsp:sp modelId="{7E3926A5-138F-4E42-B167-5960E9CBD97F}">
      <dsp:nvSpPr>
        <dsp:cNvPr id="0" name=""/>
        <dsp:cNvSpPr/>
      </dsp:nvSpPr>
      <dsp:spPr>
        <a:xfrm>
          <a:off x="0" y="1008812"/>
          <a:ext cx="7012370" cy="857549"/>
        </a:xfrm>
        <a:prstGeom prst="rect">
          <a:avLst/>
        </a:prstGeom>
        <a:solidFill>
          <a:schemeClr val="dk2">
            <a:alpha val="90000"/>
            <a:tint val="40000"/>
            <a:hueOff val="0"/>
            <a:satOff val="0"/>
            <a:lumOff val="0"/>
            <a:alphaOff val="0"/>
          </a:schemeClr>
        </a:solidFill>
        <a:ln w="12700" cap="rnd"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Based on information about the patient the suggested database can be utilized to predict complications of Myocardial Infarction (MI). </a:t>
          </a:r>
        </a:p>
      </dsp:txBody>
      <dsp:txXfrm>
        <a:off x="0" y="1008812"/>
        <a:ext cx="7012370" cy="8575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3609D-896F-4626-99FC-5B5860B0FEE3}">
      <dsp:nvSpPr>
        <dsp:cNvPr id="0" name=""/>
        <dsp:cNvSpPr/>
      </dsp:nvSpPr>
      <dsp:spPr>
        <a:xfrm>
          <a:off x="6363" y="67995"/>
          <a:ext cx="1458500" cy="1458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66CA9-359D-49A8-B340-056496553BF2}">
      <dsp:nvSpPr>
        <dsp:cNvPr id="0" name=""/>
        <dsp:cNvSpPr/>
      </dsp:nvSpPr>
      <dsp:spPr>
        <a:xfrm>
          <a:off x="312648" y="374280"/>
          <a:ext cx="845930" cy="8459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669D9D-B2A9-43EE-89AB-270AEBC56172}">
      <dsp:nvSpPr>
        <dsp:cNvPr id="0" name=""/>
        <dsp:cNvSpPr/>
      </dsp:nvSpPr>
      <dsp:spPr>
        <a:xfrm>
          <a:off x="1777400" y="67995"/>
          <a:ext cx="3437893" cy="145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In all 3 models, we can observe that there is no overfitting.</a:t>
          </a:r>
        </a:p>
      </dsp:txBody>
      <dsp:txXfrm>
        <a:off x="1777400" y="67995"/>
        <a:ext cx="3437893" cy="1458500"/>
      </dsp:txXfrm>
    </dsp:sp>
    <dsp:sp modelId="{08162161-2C9D-42A2-8D7E-EAA17D669F2D}">
      <dsp:nvSpPr>
        <dsp:cNvPr id="0" name=""/>
        <dsp:cNvSpPr/>
      </dsp:nvSpPr>
      <dsp:spPr>
        <a:xfrm>
          <a:off x="5814320" y="67995"/>
          <a:ext cx="1458500" cy="1458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F8D18-1806-489C-8A17-6008C102288F}">
      <dsp:nvSpPr>
        <dsp:cNvPr id="0" name=""/>
        <dsp:cNvSpPr/>
      </dsp:nvSpPr>
      <dsp:spPr>
        <a:xfrm>
          <a:off x="6120606" y="374280"/>
          <a:ext cx="845930" cy="8459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906F76-D08C-43BD-852A-F343B174187F}">
      <dsp:nvSpPr>
        <dsp:cNvPr id="0" name=""/>
        <dsp:cNvSpPr/>
      </dsp:nvSpPr>
      <dsp:spPr>
        <a:xfrm>
          <a:off x="7585357" y="67995"/>
          <a:ext cx="3437893" cy="145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Accuracy of Nominal Logistic &amp; Partition model are the same in the test set.</a:t>
          </a:r>
        </a:p>
      </dsp:txBody>
      <dsp:txXfrm>
        <a:off x="7585357" y="67995"/>
        <a:ext cx="3437893" cy="1458500"/>
      </dsp:txXfrm>
    </dsp:sp>
    <dsp:sp modelId="{E3442E53-D581-49CB-862B-99824704CEE2}">
      <dsp:nvSpPr>
        <dsp:cNvPr id="0" name=""/>
        <dsp:cNvSpPr/>
      </dsp:nvSpPr>
      <dsp:spPr>
        <a:xfrm>
          <a:off x="6363" y="2151807"/>
          <a:ext cx="1458500" cy="1458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029D4C-FFE0-4E63-BA1D-99BB9241E400}">
      <dsp:nvSpPr>
        <dsp:cNvPr id="0" name=""/>
        <dsp:cNvSpPr/>
      </dsp:nvSpPr>
      <dsp:spPr>
        <a:xfrm>
          <a:off x="312648" y="2458092"/>
          <a:ext cx="845930" cy="8459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753E32-D34B-4780-AB9A-45B9DB55D665}">
      <dsp:nvSpPr>
        <dsp:cNvPr id="0" name=""/>
        <dsp:cNvSpPr/>
      </dsp:nvSpPr>
      <dsp:spPr>
        <a:xfrm>
          <a:off x="1777400" y="2151807"/>
          <a:ext cx="3437893" cy="145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In Partition model, for test data partition AUC is greater than other models.</a:t>
          </a:r>
        </a:p>
      </dsp:txBody>
      <dsp:txXfrm>
        <a:off x="1777400" y="2151807"/>
        <a:ext cx="3437893" cy="1458500"/>
      </dsp:txXfrm>
    </dsp:sp>
    <dsp:sp modelId="{BD0650E3-38E5-488A-BB04-30CECA8FE5AB}">
      <dsp:nvSpPr>
        <dsp:cNvPr id="0" name=""/>
        <dsp:cNvSpPr/>
      </dsp:nvSpPr>
      <dsp:spPr>
        <a:xfrm>
          <a:off x="5814320" y="2151807"/>
          <a:ext cx="1458500" cy="14585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BC4176-6D24-4E25-80A6-AF80B9C9FEBE}">
      <dsp:nvSpPr>
        <dsp:cNvPr id="0" name=""/>
        <dsp:cNvSpPr/>
      </dsp:nvSpPr>
      <dsp:spPr>
        <a:xfrm>
          <a:off x="6120606" y="2458092"/>
          <a:ext cx="845930" cy="8459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1822F4-B0E7-43EA-A6A9-7818D69C682B}">
      <dsp:nvSpPr>
        <dsp:cNvPr id="0" name=""/>
        <dsp:cNvSpPr/>
      </dsp:nvSpPr>
      <dsp:spPr>
        <a:xfrm>
          <a:off x="7585357" y="2151807"/>
          <a:ext cx="3437893" cy="145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Partition model also has a lower RASE compared to the rest of the models.</a:t>
          </a:r>
        </a:p>
      </dsp:txBody>
      <dsp:txXfrm>
        <a:off x="7585357" y="2151807"/>
        <a:ext cx="3437893" cy="1458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79856-7499-A246-8D8F-708A533D0104}">
      <dsp:nvSpPr>
        <dsp:cNvPr id="0" name=""/>
        <dsp:cNvSpPr/>
      </dsp:nvSpPr>
      <dsp:spPr>
        <a:xfrm>
          <a:off x="3419"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lumMod val="95000"/>
                </a:schemeClr>
              </a:solidFill>
            </a:rPr>
            <a:t>SAMPLE</a:t>
          </a:r>
        </a:p>
      </dsp:txBody>
      <dsp:txXfrm>
        <a:off x="3419" y="494545"/>
        <a:ext cx="1523274" cy="497624"/>
      </dsp:txXfrm>
    </dsp:sp>
    <dsp:sp modelId="{784CEDD5-8B61-D149-B69A-BB06181E4F6A}">
      <dsp:nvSpPr>
        <dsp:cNvPr id="0" name=""/>
        <dsp:cNvSpPr/>
      </dsp:nvSpPr>
      <dsp:spPr>
        <a:xfrm>
          <a:off x="557920" y="71565"/>
          <a:ext cx="414271" cy="414271"/>
        </a:xfrm>
        <a:prstGeom prst="ellipse">
          <a:avLst/>
        </a:prstGeom>
        <a:blipFill>
          <a:blip xmlns:r="http://schemas.openxmlformats.org/officeDocument/2006/relationships" r:embed="rId1">
            <a:alphaModFix/>
            <a:extLst>
              <a:ext uri="{96DAC541-7B7A-43D3-8B79-37D633B846F1}">
                <asvg:svgBlip xmlns:asvg="http://schemas.microsoft.com/office/drawing/2016/SVG/main" r:embed="rId2"/>
              </a:ext>
            </a:extLst>
          </a:blip>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683BAE-FFE6-AC49-AA86-0560BDBF7C71}">
      <dsp:nvSpPr>
        <dsp:cNvPr id="0" name=""/>
        <dsp:cNvSpPr/>
      </dsp:nvSpPr>
      <dsp:spPr>
        <a:xfrm>
          <a:off x="1572392" y="-3078"/>
          <a:ext cx="1675601"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EXPLORE</a:t>
          </a:r>
        </a:p>
      </dsp:txBody>
      <dsp:txXfrm>
        <a:off x="1572392" y="494545"/>
        <a:ext cx="1675601" cy="497624"/>
      </dsp:txXfrm>
    </dsp:sp>
    <dsp:sp modelId="{DAEF3A44-0869-E149-80C8-077200AEF0D8}">
      <dsp:nvSpPr>
        <dsp:cNvPr id="0" name=""/>
        <dsp:cNvSpPr/>
      </dsp:nvSpPr>
      <dsp:spPr>
        <a:xfrm>
          <a:off x="2203056" y="71565"/>
          <a:ext cx="414271" cy="414271"/>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3952B5D-87B5-914C-934A-2FC4C5654ED2}">
      <dsp:nvSpPr>
        <dsp:cNvPr id="0" name=""/>
        <dsp:cNvSpPr/>
      </dsp:nvSpPr>
      <dsp:spPr>
        <a:xfrm>
          <a:off x="3293692" y="-3078"/>
          <a:ext cx="1523274" cy="1244060"/>
        </a:xfrm>
        <a:prstGeom prst="roundRect">
          <a:avLst>
            <a:gd name="adj" fmla="val 10000"/>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MODIFY</a:t>
          </a:r>
        </a:p>
      </dsp:txBody>
      <dsp:txXfrm>
        <a:off x="3293692" y="494545"/>
        <a:ext cx="1523274" cy="497624"/>
      </dsp:txXfrm>
    </dsp:sp>
    <dsp:sp modelId="{32C836D1-56CE-0349-BB3D-B801BF4CA627}">
      <dsp:nvSpPr>
        <dsp:cNvPr id="0" name=""/>
        <dsp:cNvSpPr/>
      </dsp:nvSpPr>
      <dsp:spPr>
        <a:xfrm>
          <a:off x="3848193" y="71565"/>
          <a:ext cx="414271" cy="41427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48C9DAB-E514-6349-AFBA-4D86E094C50E}">
      <dsp:nvSpPr>
        <dsp:cNvPr id="0" name=""/>
        <dsp:cNvSpPr/>
      </dsp:nvSpPr>
      <dsp:spPr>
        <a:xfrm>
          <a:off x="4862664"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MODEL</a:t>
          </a:r>
        </a:p>
      </dsp:txBody>
      <dsp:txXfrm>
        <a:off x="4862664" y="494545"/>
        <a:ext cx="1523274" cy="497624"/>
      </dsp:txXfrm>
    </dsp:sp>
    <dsp:sp modelId="{26EA6296-A648-BA47-9075-E02787C43E2D}">
      <dsp:nvSpPr>
        <dsp:cNvPr id="0" name=""/>
        <dsp:cNvSpPr/>
      </dsp:nvSpPr>
      <dsp:spPr>
        <a:xfrm>
          <a:off x="5417165" y="71565"/>
          <a:ext cx="414271" cy="4142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AB13CC41-84FF-E049-9BCC-207B7AB48461}">
      <dsp:nvSpPr>
        <dsp:cNvPr id="0" name=""/>
        <dsp:cNvSpPr/>
      </dsp:nvSpPr>
      <dsp:spPr>
        <a:xfrm>
          <a:off x="6435056" y="-3078"/>
          <a:ext cx="1523274" cy="1244060"/>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ANALYSE</a:t>
          </a:r>
        </a:p>
      </dsp:txBody>
      <dsp:txXfrm>
        <a:off x="6435056" y="494545"/>
        <a:ext cx="1523274" cy="497624"/>
      </dsp:txXfrm>
    </dsp:sp>
    <dsp:sp modelId="{BA1C2922-F706-7149-A136-B8101A1E1E96}">
      <dsp:nvSpPr>
        <dsp:cNvPr id="0" name=""/>
        <dsp:cNvSpPr/>
      </dsp:nvSpPr>
      <dsp:spPr>
        <a:xfrm>
          <a:off x="6986138" y="71565"/>
          <a:ext cx="414271" cy="41427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5BF8F12-F9C0-C740-84ED-C3C98BB2D0A9}">
      <dsp:nvSpPr>
        <dsp:cNvPr id="0" name=""/>
        <dsp:cNvSpPr/>
      </dsp:nvSpPr>
      <dsp:spPr>
        <a:xfrm>
          <a:off x="161796" y="909521"/>
          <a:ext cx="7634738" cy="323328"/>
        </a:xfrm>
        <a:prstGeom prst="rightArrow">
          <a:avLst/>
        </a:prstGeom>
        <a:gradFill flip="none" rotWithShape="1">
          <a:gsLst>
            <a:gs pos="99945">
              <a:srgbClr val="60C896"/>
            </a:gs>
            <a:gs pos="99890">
              <a:srgbClr val="61C897"/>
            </a:gs>
            <a:gs pos="99781">
              <a:srgbClr val="64C999"/>
            </a:gs>
            <a:gs pos="99562">
              <a:srgbClr val="69CB9C"/>
            </a:gs>
            <a:gs pos="99125">
              <a:srgbClr val="73CEA3"/>
            </a:gs>
            <a:gs pos="94000">
              <a:srgbClr val="007C81"/>
            </a:gs>
            <a:gs pos="100000">
              <a:schemeClr val="accent6">
                <a:lumMod val="75000"/>
              </a:schemeClr>
            </a:gs>
            <a:gs pos="0">
              <a:srgbClr val="92D050"/>
            </a:gs>
            <a:gs pos="100000">
              <a:schemeClr val="accent2">
                <a:lumMod val="0"/>
                <a:lumOff val="100000"/>
              </a:schemeClr>
            </a:gs>
            <a:gs pos="99000">
              <a:srgbClr val="004A37"/>
            </a:gs>
          </a:gsLst>
          <a:path path="circle">
            <a:fillToRect t="100000" r="100000"/>
          </a:path>
          <a:tileRect l="-100000" b="-100000"/>
        </a:gradFill>
        <a:ln w="12700"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F7BA4-E8DB-CE40-992A-B0484B4817C9}" type="datetimeFigureOut">
              <a:rPr lang="en-US" smtClean="0"/>
              <a:t>12/4/22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792A3-0D11-9D4D-8E4F-82C58572A601}" type="slidenum">
              <a:rPr lang="en-US" smtClean="0"/>
              <a:t>‹#›</a:t>
            </a:fld>
            <a:endParaRPr lang="en-US"/>
          </a:p>
        </p:txBody>
      </p:sp>
    </p:spTree>
    <p:extLst>
      <p:ext uri="{BB962C8B-B14F-4D97-AF65-F5344CB8AC3E}">
        <p14:creationId xmlns:p14="http://schemas.microsoft.com/office/powerpoint/2010/main" val="498571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olidFill>
                <a:srgbClr val="000000"/>
              </a:solidFill>
              <a:effectLst/>
              <a:latin typeface="Helvetica" pitchFamily="2" charset="0"/>
            </a:endParaRPr>
          </a:p>
        </p:txBody>
      </p:sp>
      <p:sp>
        <p:nvSpPr>
          <p:cNvPr id="4" name="Slide Number Placeholder 3"/>
          <p:cNvSpPr>
            <a:spLocks noGrp="1"/>
          </p:cNvSpPr>
          <p:nvPr>
            <p:ph type="sldNum" sz="quarter" idx="5"/>
          </p:nvPr>
        </p:nvSpPr>
        <p:spPr/>
        <p:txBody>
          <a:bodyPr/>
          <a:lstStyle/>
          <a:p>
            <a:fld id="{EF7792A3-0D11-9D4D-8E4F-82C58572A601}" type="slidenum">
              <a:rPr lang="en-US" smtClean="0"/>
              <a:t>2</a:t>
            </a:fld>
            <a:endParaRPr lang="en-US"/>
          </a:p>
        </p:txBody>
      </p:sp>
    </p:spTree>
    <p:extLst>
      <p:ext uri="{BB962C8B-B14F-4D97-AF65-F5344CB8AC3E}">
        <p14:creationId xmlns:p14="http://schemas.microsoft.com/office/powerpoint/2010/main" val="2832475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dirty="0">
                <a:solidFill>
                  <a:srgbClr val="202124"/>
                </a:solidFill>
                <a:effectLst/>
                <a:latin typeface="arial" panose="020B0604020202020204" pitchFamily="34" charset="0"/>
              </a:rPr>
              <a:t>Decision trees are extremely useful for data analytics and machine learning because </a:t>
            </a:r>
            <a:r>
              <a:rPr lang="en-IN" b="1" i="0" u="none" strike="noStrike" dirty="0">
                <a:solidFill>
                  <a:srgbClr val="202124"/>
                </a:solidFill>
                <a:effectLst/>
                <a:latin typeface="arial" panose="020B0604020202020204" pitchFamily="34" charset="0"/>
              </a:rPr>
              <a:t>they break down complex data into more manageable parts</a:t>
            </a:r>
            <a:endParaRPr lang="en-US" dirty="0"/>
          </a:p>
        </p:txBody>
      </p:sp>
      <p:sp>
        <p:nvSpPr>
          <p:cNvPr id="4" name="Slide Number Placeholder 3"/>
          <p:cNvSpPr>
            <a:spLocks noGrp="1"/>
          </p:cNvSpPr>
          <p:nvPr>
            <p:ph type="sldNum" sz="quarter" idx="5"/>
          </p:nvPr>
        </p:nvSpPr>
        <p:spPr/>
        <p:txBody>
          <a:bodyPr/>
          <a:lstStyle/>
          <a:p>
            <a:fld id="{EF7792A3-0D11-9D4D-8E4F-82C58572A601}" type="slidenum">
              <a:rPr lang="en-US" smtClean="0"/>
              <a:t>20</a:t>
            </a:fld>
            <a:endParaRPr lang="en-US"/>
          </a:p>
        </p:txBody>
      </p:sp>
    </p:spTree>
    <p:extLst>
      <p:ext uri="{BB962C8B-B14F-4D97-AF65-F5344CB8AC3E}">
        <p14:creationId xmlns:p14="http://schemas.microsoft.com/office/powerpoint/2010/main" val="232450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with the dataset made it evident that there was minimal chance of forecasting the outcome of a myocardial infarction complication. Evidently, as people get older, they are more susceptible to stress and chronic ailments. In order to properly treat patients with past medical histories, doctors should pay close attention to them and be extremely cautious when taking their ECG results at the time of admission.</a:t>
            </a:r>
          </a:p>
          <a:p>
            <a:r>
              <a:rPr lang="en-US" dirty="0"/>
              <a:t>Finally, older people should not hesitate to rush to the hospital and should require more precise care.</a:t>
            </a:r>
          </a:p>
        </p:txBody>
      </p:sp>
      <p:sp>
        <p:nvSpPr>
          <p:cNvPr id="4" name="Slide Number Placeholder 3"/>
          <p:cNvSpPr>
            <a:spLocks noGrp="1"/>
          </p:cNvSpPr>
          <p:nvPr>
            <p:ph type="sldNum" sz="quarter" idx="5"/>
          </p:nvPr>
        </p:nvSpPr>
        <p:spPr/>
        <p:txBody>
          <a:bodyPr/>
          <a:lstStyle/>
          <a:p>
            <a:fld id="{EF7792A3-0D11-9D4D-8E4F-82C58572A601}" type="slidenum">
              <a:rPr lang="en-US" smtClean="0"/>
              <a:t>28</a:t>
            </a:fld>
            <a:endParaRPr lang="en-US"/>
          </a:p>
        </p:txBody>
      </p:sp>
    </p:spTree>
    <p:extLst>
      <p:ext uri="{BB962C8B-B14F-4D97-AF65-F5344CB8AC3E}">
        <p14:creationId xmlns:p14="http://schemas.microsoft.com/office/powerpoint/2010/main" val="615579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AB3A824-1A51-4B26-AD58-A6D8E14F6C04}" type="datetimeFigureOut">
              <a:rPr lang="en-US" smtClean="0"/>
              <a:t>12/4/22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539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12/4/22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80243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3CBC1C18-307B-4F68-A007-B5B542270E8D}" type="datetimeFigureOut">
              <a:rPr lang="en-US" smtClean="0"/>
              <a:t>12/4/22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4065458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12/4/22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79755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E5059C3-6A89-4494-99FF-5A4D6FFD50EB}" type="datetimeFigureOut">
              <a:rPr lang="en-US" smtClean="0"/>
              <a:t>12/4/22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79571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CBC1C18-307B-4F68-A007-B5B542270E8D}" type="datetimeFigureOut">
              <a:rPr lang="en-US" smtClean="0"/>
              <a:t>12/4/22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5184170"/>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12/4/22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92628956"/>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AF3416-4057-4DAA-829D-4CA07428D088}" type="datetimeFigureOut">
              <a:rPr lang="en-US" smtClean="0"/>
              <a:t>12/4/22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Tree>
    <p:extLst>
      <p:ext uri="{BB962C8B-B14F-4D97-AF65-F5344CB8AC3E}">
        <p14:creationId xmlns:p14="http://schemas.microsoft.com/office/powerpoint/2010/main" val="3198859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12/4/22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8968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CBC1C18-307B-4F68-A007-B5B542270E8D}" type="datetimeFigureOut">
              <a:rPr lang="en-US" smtClean="0"/>
              <a:t>12/4/22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08690989"/>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12/4/22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5943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3CBC1C18-307B-4F68-A007-B5B542270E8D}" type="datetimeFigureOut">
              <a:rPr lang="en-US" smtClean="0"/>
              <a:t>12/4/22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11134438"/>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slideLayout" Target="../slideLayouts/slideLayout2.xml"/><Relationship Id="rId7" Type="http://schemas.openxmlformats.org/officeDocument/2006/relationships/diagramColors" Target="../diagrams/colors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2.png"/><Relationship Id="rId4" Type="http://schemas.openxmlformats.org/officeDocument/2006/relationships/diagramData" Target="../diagrams/data9.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2.xml"/><Relationship Id="rId7" Type="http://schemas.openxmlformats.org/officeDocument/2006/relationships/diagramColors" Target="../diagrams/colors10.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2.png"/><Relationship Id="rId4" Type="http://schemas.openxmlformats.org/officeDocument/2006/relationships/diagramData" Target="../diagrams/data10.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slideLayout" Target="../slideLayouts/slideLayout2.xml"/><Relationship Id="rId7" Type="http://schemas.openxmlformats.org/officeDocument/2006/relationships/diagramColors" Target="../diagrams/colors1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11.xml"/><Relationship Id="rId5" Type="http://schemas.openxmlformats.org/officeDocument/2006/relationships/diagramLayout" Target="../diagrams/layout11.xml"/><Relationship Id="rId10" Type="http://schemas.openxmlformats.org/officeDocument/2006/relationships/image" Target="../media/image2.png"/><Relationship Id="rId4" Type="http://schemas.openxmlformats.org/officeDocument/2006/relationships/diagramData" Target="../diagrams/data11.xm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slideLayout" Target="../slideLayouts/slideLayout2.xml"/><Relationship Id="rId7" Type="http://schemas.openxmlformats.org/officeDocument/2006/relationships/diagramColors" Target="../diagrams/colors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12.xml"/><Relationship Id="rId5" Type="http://schemas.openxmlformats.org/officeDocument/2006/relationships/diagramLayout" Target="../diagrams/layout12.xml"/><Relationship Id="rId10" Type="http://schemas.openxmlformats.org/officeDocument/2006/relationships/image" Target="../media/image2.png"/><Relationship Id="rId4" Type="http://schemas.openxmlformats.org/officeDocument/2006/relationships/diagramData" Target="../diagrams/data12.xm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slideLayout" Target="../slideLayouts/slideLayout2.xml"/><Relationship Id="rId7" Type="http://schemas.openxmlformats.org/officeDocument/2006/relationships/diagramColors" Target="../diagrams/colors1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13.xml"/><Relationship Id="rId11" Type="http://schemas.openxmlformats.org/officeDocument/2006/relationships/image" Target="../media/image2.png"/><Relationship Id="rId5" Type="http://schemas.openxmlformats.org/officeDocument/2006/relationships/diagramLayout" Target="../diagrams/layout13.xml"/><Relationship Id="rId10" Type="http://schemas.openxmlformats.org/officeDocument/2006/relationships/image" Target="../media/image22.png"/><Relationship Id="rId4" Type="http://schemas.openxmlformats.org/officeDocument/2006/relationships/diagramData" Target="../diagrams/data13.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slideLayout" Target="../slideLayouts/slideLayout2.xml"/><Relationship Id="rId7" Type="http://schemas.openxmlformats.org/officeDocument/2006/relationships/diagramColors" Target="../diagrams/colors1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14.xml"/><Relationship Id="rId5" Type="http://schemas.openxmlformats.org/officeDocument/2006/relationships/diagramLayout" Target="../diagrams/layout14.xml"/><Relationship Id="rId10" Type="http://schemas.openxmlformats.org/officeDocument/2006/relationships/image" Target="../media/image2.png"/><Relationship Id="rId4" Type="http://schemas.openxmlformats.org/officeDocument/2006/relationships/diagramData" Target="../diagrams/data14.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slideLayout" Target="../slideLayouts/slideLayout2.xml"/><Relationship Id="rId7" Type="http://schemas.openxmlformats.org/officeDocument/2006/relationships/diagramColors" Target="../diagrams/colors1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image" Target="../media/image2.png"/><Relationship Id="rId4" Type="http://schemas.openxmlformats.org/officeDocument/2006/relationships/diagramData" Target="../diagrams/data15.xm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slideLayout" Target="../slideLayouts/slideLayout2.xml"/><Relationship Id="rId7" Type="http://schemas.openxmlformats.org/officeDocument/2006/relationships/diagramColors" Target="../diagrams/colors1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16.xml"/><Relationship Id="rId11" Type="http://schemas.openxmlformats.org/officeDocument/2006/relationships/image" Target="../media/image2.png"/><Relationship Id="rId5" Type="http://schemas.openxmlformats.org/officeDocument/2006/relationships/diagramLayout" Target="../diagrams/layout16.xml"/><Relationship Id="rId10" Type="http://schemas.openxmlformats.org/officeDocument/2006/relationships/image" Target="../media/image26.png"/><Relationship Id="rId4" Type="http://schemas.openxmlformats.org/officeDocument/2006/relationships/diagramData" Target="../diagrams/data16.xm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13" Type="http://schemas.microsoft.com/office/2007/relationships/diagramDrawing" Target="../diagrams/drawing18.xml"/><Relationship Id="rId3" Type="http://schemas.openxmlformats.org/officeDocument/2006/relationships/slideLayout" Target="../slideLayouts/slideLayout2.xml"/><Relationship Id="rId7" Type="http://schemas.openxmlformats.org/officeDocument/2006/relationships/diagramColors" Target="../diagrams/colors17.xml"/><Relationship Id="rId12" Type="http://schemas.openxmlformats.org/officeDocument/2006/relationships/diagramColors" Target="../diagrams/colors18.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QuickStyle" Target="../diagrams/quickStyle17.xml"/><Relationship Id="rId11" Type="http://schemas.openxmlformats.org/officeDocument/2006/relationships/diagramQuickStyle" Target="../diagrams/quickStyle18.xml"/><Relationship Id="rId5" Type="http://schemas.openxmlformats.org/officeDocument/2006/relationships/diagramLayout" Target="../diagrams/layout17.xml"/><Relationship Id="rId10" Type="http://schemas.openxmlformats.org/officeDocument/2006/relationships/diagramLayout" Target="../diagrams/layout18.xml"/><Relationship Id="rId4" Type="http://schemas.openxmlformats.org/officeDocument/2006/relationships/diagramData" Target="../diagrams/data17.xml"/><Relationship Id="rId9" Type="http://schemas.openxmlformats.org/officeDocument/2006/relationships/diagramData" Target="../diagrams/data18.xml"/><Relationship Id="rId1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slideLayout" Target="../slideLayouts/slideLayout2.xml"/><Relationship Id="rId7" Type="http://schemas.openxmlformats.org/officeDocument/2006/relationships/diagramColors" Target="../diagrams/colors19.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microsoft.com/office/2007/relationships/diagramDrawing" Target="../diagrams/drawing20.xml"/><Relationship Id="rId13" Type="http://schemas.microsoft.com/office/2007/relationships/diagramDrawing" Target="../diagrams/drawing21.xml"/><Relationship Id="rId3" Type="http://schemas.openxmlformats.org/officeDocument/2006/relationships/slideLayout" Target="../slideLayouts/slideLayout2.xml"/><Relationship Id="rId7" Type="http://schemas.openxmlformats.org/officeDocument/2006/relationships/diagramColors" Target="../diagrams/colors20.xml"/><Relationship Id="rId12" Type="http://schemas.openxmlformats.org/officeDocument/2006/relationships/diagramColors" Target="../diagrams/colors21.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diagramQuickStyle" Target="../diagrams/quickStyle20.xml"/><Relationship Id="rId11" Type="http://schemas.openxmlformats.org/officeDocument/2006/relationships/diagramQuickStyle" Target="../diagrams/quickStyle21.xml"/><Relationship Id="rId5" Type="http://schemas.openxmlformats.org/officeDocument/2006/relationships/diagramLayout" Target="../diagrams/layout20.xml"/><Relationship Id="rId10" Type="http://schemas.openxmlformats.org/officeDocument/2006/relationships/diagramLayout" Target="../diagrams/layout21.xml"/><Relationship Id="rId4" Type="http://schemas.openxmlformats.org/officeDocument/2006/relationships/diagramData" Target="../diagrams/data20.xml"/><Relationship Id="rId9" Type="http://schemas.openxmlformats.org/officeDocument/2006/relationships/diagramData" Target="../diagrams/data21.xml"/><Relationship Id="rId1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2.png"/><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xml"/><Relationship Id="rId7" Type="http://schemas.openxmlformats.org/officeDocument/2006/relationships/diagramColors" Target="../diagrams/colors7.xml"/><Relationship Id="rId12"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7.xml"/><Relationship Id="rId11" Type="http://schemas.openxmlformats.org/officeDocument/2006/relationships/image" Target="../media/image15.png"/><Relationship Id="rId5" Type="http://schemas.openxmlformats.org/officeDocument/2006/relationships/diagramLayout" Target="../diagrams/layout7.xml"/><Relationship Id="rId10" Type="http://schemas.openxmlformats.org/officeDocument/2006/relationships/image" Target="../media/image14.png"/><Relationship Id="rId4" Type="http://schemas.openxmlformats.org/officeDocument/2006/relationships/diagramData" Target="../diagrams/data7.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2.png"/><Relationship Id="rId4" Type="http://schemas.openxmlformats.org/officeDocument/2006/relationships/diagramData" Target="../diagrams/data8.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9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97">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101">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7A2E0A-0A25-8B41-8A78-48B7240714EE}"/>
              </a:ext>
            </a:extLst>
          </p:cNvPr>
          <p:cNvPicPr>
            <a:picLocks noChangeAspect="1"/>
          </p:cNvPicPr>
          <p:nvPr/>
        </p:nvPicPr>
        <p:blipFill rotWithShape="1">
          <a:blip r:embed="rId4"/>
          <a:srcRect b="11067"/>
          <a:stretch/>
        </p:blipFill>
        <p:spPr>
          <a:xfrm>
            <a:off x="20" y="10"/>
            <a:ext cx="12191980" cy="6857990"/>
          </a:xfrm>
          <a:prstGeom prst="rect">
            <a:avLst/>
          </a:prstGeom>
        </p:spPr>
      </p:pic>
      <p:grpSp>
        <p:nvGrpSpPr>
          <p:cNvPr id="104" name="Group 103">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05" name="Rectangle 104">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155A193-F08D-8A0C-9EA9-A50B3C1F8CF6}"/>
              </a:ext>
            </a:extLst>
          </p:cNvPr>
          <p:cNvSpPr>
            <a:spLocks noGrp="1"/>
          </p:cNvSpPr>
          <p:nvPr>
            <p:ph type="ctrTitle"/>
          </p:nvPr>
        </p:nvSpPr>
        <p:spPr>
          <a:xfrm>
            <a:off x="438068" y="1005830"/>
            <a:ext cx="3994050" cy="3865082"/>
          </a:xfrm>
          <a:effectLst>
            <a:reflection stA="45000" endPos="26000" dist="50800" dir="5400000" sy="-100000" algn="bl" rotWithShape="0"/>
          </a:effectLst>
        </p:spPr>
        <p:txBody>
          <a:bodyPr vert="horz" lIns="91440" tIns="45720" rIns="91440" bIns="45720" rtlCol="0" anchor="ctr">
            <a:noAutofit/>
          </a:bodyPr>
          <a:lstStyle/>
          <a:p>
            <a:pPr>
              <a:lnSpc>
                <a:spcPct val="90000"/>
              </a:lnSpc>
            </a:pPr>
            <a:r>
              <a:rPr lang="en-US" u="sng" dirty="0">
                <a:solidFill>
                  <a:schemeClr val="bg1"/>
                </a:solidFill>
              </a:rPr>
              <a:t>Prediction of Myocardial Infraction Complications</a:t>
            </a:r>
          </a:p>
        </p:txBody>
      </p:sp>
      <p:sp>
        <p:nvSpPr>
          <p:cNvPr id="3" name="TextBox 2">
            <a:extLst>
              <a:ext uri="{FF2B5EF4-FFF2-40B4-BE49-F238E27FC236}">
                <a16:creationId xmlns:a16="http://schemas.microsoft.com/office/drawing/2014/main" id="{3370AEAB-BEE9-48B0-02F6-298019506945}"/>
              </a:ext>
            </a:extLst>
          </p:cNvPr>
          <p:cNvSpPr txBox="1"/>
          <p:nvPr/>
        </p:nvSpPr>
        <p:spPr>
          <a:xfrm>
            <a:off x="2057401" y="5509632"/>
            <a:ext cx="2410354" cy="94857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dirty="0">
                <a:solidFill>
                  <a:schemeClr val="bg1"/>
                </a:solidFill>
              </a:rPr>
              <a:t>Presented by:</a:t>
            </a:r>
          </a:p>
          <a:p>
            <a:pPr>
              <a:spcBef>
                <a:spcPct val="20000"/>
              </a:spcBef>
              <a:spcAft>
                <a:spcPts val="600"/>
              </a:spcAft>
              <a:buClr>
                <a:schemeClr val="accent2"/>
              </a:buClr>
              <a:buSzPct val="92000"/>
            </a:pPr>
            <a:r>
              <a:rPr lang="en-US" dirty="0">
                <a:solidFill>
                  <a:schemeClr val="bg1"/>
                </a:solidFill>
              </a:rPr>
              <a:t>Deepthi Pai Manoor</a:t>
            </a:r>
          </a:p>
        </p:txBody>
      </p:sp>
      <p:pic>
        <p:nvPicPr>
          <p:cNvPr id="6" name="Audio 5">
            <a:hlinkClick r:id="" action="ppaction://media"/>
            <a:extLst>
              <a:ext uri="{FF2B5EF4-FFF2-40B4-BE49-F238E27FC236}">
                <a16:creationId xmlns:a16="http://schemas.microsoft.com/office/drawing/2014/main" id="{7885038B-BBC3-E2E2-863E-3DF1199AB0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29127859"/>
      </p:ext>
    </p:extLst>
  </p:cSld>
  <p:clrMapOvr>
    <a:masterClrMapping/>
  </p:clrMapOvr>
  <mc:AlternateContent xmlns:mc="http://schemas.openxmlformats.org/markup-compatibility/2006">
    <mc:Choice xmlns:p14="http://schemas.microsoft.com/office/powerpoint/2010/main" Requires="p14">
      <p:transition spd="slow" p14:dur="2000" advTm="8362"/>
    </mc:Choice>
    <mc:Fallback>
      <p:transition spd="slow" advTm="8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B530413C-EE5C-49B7-9BEF-57587540BFDB}"/>
              </a:ext>
            </a:extLst>
          </p:cNvPr>
          <p:cNvSpPr>
            <a:spLocks noGrp="1"/>
          </p:cNvSpPr>
          <p:nvPr>
            <p:ph idx="1"/>
          </p:nvPr>
        </p:nvSpPr>
        <p:spPr>
          <a:xfrm>
            <a:off x="851338" y="2157413"/>
            <a:ext cx="10727936" cy="3774959"/>
          </a:xfrm>
        </p:spPr>
        <p:txBody>
          <a:bodyPr>
            <a:normAutofit/>
          </a:bodyPr>
          <a:lstStyle/>
          <a:p>
            <a:pPr marL="0" indent="0" algn="just">
              <a:buNone/>
            </a:pPr>
            <a:r>
              <a:rPr lang="en-US" sz="2800" dirty="0">
                <a:solidFill>
                  <a:schemeClr val="tx1"/>
                </a:solidFill>
                <a:latin typeface="+mj-lt"/>
                <a:cs typeface="Arial" panose="020B0604020202020204" pitchFamily="34" charset="0"/>
              </a:rPr>
              <a:t>3.</a:t>
            </a:r>
            <a:r>
              <a:rPr lang="en-US" sz="2800" dirty="0">
                <a:solidFill>
                  <a:schemeClr val="tx1"/>
                </a:solidFill>
                <a:latin typeface="+mj-lt"/>
              </a:rPr>
              <a:t> Conversion of datatypes:</a:t>
            </a:r>
          </a:p>
          <a:p>
            <a:pPr algn="just"/>
            <a:r>
              <a:rPr lang="en-US" sz="2800" dirty="0">
                <a:solidFill>
                  <a:schemeClr val="tx1"/>
                </a:solidFill>
              </a:rPr>
              <a:t>The </a:t>
            </a:r>
            <a:r>
              <a:rPr lang="en-IN" sz="2800" b="0" i="0" dirty="0">
                <a:solidFill>
                  <a:schemeClr val="tx1"/>
                </a:solidFill>
                <a:effectLst/>
              </a:rPr>
              <a:t>Time elapsed from the beginning of the attack of CHD to the hospital </a:t>
            </a:r>
            <a:r>
              <a:rPr lang="en-US" sz="2800" dirty="0">
                <a:solidFill>
                  <a:schemeClr val="tx1"/>
                </a:solidFill>
              </a:rPr>
              <a:t>has been converted from continuous to categorical as per the definition.  That is :</a:t>
            </a:r>
          </a:p>
          <a:p>
            <a:pPr marL="0" indent="0" algn="just">
              <a:buNone/>
            </a:pPr>
            <a:endParaRPr lang="en-US" sz="2800" dirty="0"/>
          </a:p>
          <a:p>
            <a:pPr marL="0" indent="0">
              <a:buNone/>
            </a:pPr>
            <a:endParaRPr lang="en-US" sz="2800" dirty="0">
              <a:latin typeface="Arial" panose="020B0604020202020204" pitchFamily="34" charset="0"/>
              <a:cs typeface="Arial" panose="020B0604020202020204" pitchFamily="34" charset="0"/>
            </a:endParaRPr>
          </a:p>
        </p:txBody>
      </p:sp>
      <p:pic>
        <p:nvPicPr>
          <p:cNvPr id="5" name="Picture 4" descr="Text&#10;&#10;Description automatically generated">
            <a:extLst>
              <a:ext uri="{FF2B5EF4-FFF2-40B4-BE49-F238E27FC236}">
                <a16:creationId xmlns:a16="http://schemas.microsoft.com/office/drawing/2014/main" id="{E8895763-B373-CDC4-AC03-DC168B067D13}"/>
              </a:ext>
            </a:extLst>
          </p:cNvPr>
          <p:cNvPicPr>
            <a:picLocks noChangeAspect="1"/>
          </p:cNvPicPr>
          <p:nvPr/>
        </p:nvPicPr>
        <p:blipFill rotWithShape="1">
          <a:blip r:embed="rId9"/>
          <a:srcRect t="2680"/>
          <a:stretch/>
        </p:blipFill>
        <p:spPr>
          <a:xfrm>
            <a:off x="4382651" y="4157662"/>
            <a:ext cx="6958011" cy="2349482"/>
          </a:xfrm>
          <a:prstGeom prst="rect">
            <a:avLst/>
          </a:prstGeom>
        </p:spPr>
      </p:pic>
      <p:pic>
        <p:nvPicPr>
          <p:cNvPr id="2" name="Audio 1">
            <a:hlinkClick r:id="" action="ppaction://media"/>
            <a:extLst>
              <a:ext uri="{FF2B5EF4-FFF2-40B4-BE49-F238E27FC236}">
                <a16:creationId xmlns:a16="http://schemas.microsoft.com/office/drawing/2014/main" id="{9FC62637-CE1C-5A26-EE90-B368B4F19A8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64714339"/>
      </p:ext>
    </p:extLst>
  </p:cSld>
  <p:clrMapOvr>
    <a:masterClrMapping/>
  </p:clrMapOvr>
  <mc:AlternateContent xmlns:mc="http://schemas.openxmlformats.org/markup-compatibility/2006">
    <mc:Choice xmlns:p14="http://schemas.microsoft.com/office/powerpoint/2010/main" Requires="p14">
      <p:transition spd="slow" p14:dur="2000" advTm="15840"/>
    </mc:Choice>
    <mc:Fallback>
      <p:transition spd="slow" advTm="15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B530413C-EE5C-49B7-9BEF-57587540BFDB}"/>
              </a:ext>
            </a:extLst>
          </p:cNvPr>
          <p:cNvSpPr>
            <a:spLocks noGrp="1"/>
          </p:cNvSpPr>
          <p:nvPr>
            <p:ph idx="1"/>
          </p:nvPr>
        </p:nvSpPr>
        <p:spPr>
          <a:xfrm>
            <a:off x="569984" y="1188089"/>
            <a:ext cx="10727936" cy="3774959"/>
          </a:xfrm>
        </p:spPr>
        <p:txBody>
          <a:bodyPr>
            <a:normAutofit/>
          </a:bodyPr>
          <a:lstStyle/>
          <a:p>
            <a:pPr algn="just"/>
            <a:r>
              <a:rPr lang="en-IN" sz="2800" b="0" i="0" dirty="0">
                <a:solidFill>
                  <a:schemeClr val="tx1"/>
                </a:solidFill>
                <a:effectLst/>
              </a:rPr>
              <a:t>Ventricular fibrillation </a:t>
            </a:r>
            <a:r>
              <a:rPr lang="en-US" sz="2800" dirty="0">
                <a:solidFill>
                  <a:schemeClr val="tx1"/>
                </a:solidFill>
              </a:rPr>
              <a:t>has been converted from continuous to nominal as per the definition. </a:t>
            </a:r>
          </a:p>
          <a:p>
            <a:pPr algn="just"/>
            <a:endParaRPr lang="en-US" sz="2800" dirty="0">
              <a:latin typeface="Arial" panose="020B0604020202020204" pitchFamily="34" charset="0"/>
              <a:cs typeface="Arial" panose="020B0604020202020204" pitchFamily="34" charset="0"/>
            </a:endParaRPr>
          </a:p>
        </p:txBody>
      </p:sp>
      <p:pic>
        <p:nvPicPr>
          <p:cNvPr id="6" name="Picture 5" descr="A picture containing logo&#10;&#10;Description automatically generated">
            <a:extLst>
              <a:ext uri="{FF2B5EF4-FFF2-40B4-BE49-F238E27FC236}">
                <a16:creationId xmlns:a16="http://schemas.microsoft.com/office/drawing/2014/main" id="{980D7FF6-D175-624A-E577-30340E12F8CD}"/>
              </a:ext>
            </a:extLst>
          </p:cNvPr>
          <p:cNvPicPr>
            <a:picLocks noChangeAspect="1"/>
          </p:cNvPicPr>
          <p:nvPr/>
        </p:nvPicPr>
        <p:blipFill>
          <a:blip r:embed="rId9"/>
          <a:stretch>
            <a:fillRect/>
          </a:stretch>
        </p:blipFill>
        <p:spPr>
          <a:xfrm>
            <a:off x="2681286" y="3804173"/>
            <a:ext cx="6829424" cy="1158875"/>
          </a:xfrm>
          <a:prstGeom prst="rect">
            <a:avLst/>
          </a:prstGeom>
          <a:effectLst>
            <a:softEdge rad="0"/>
          </a:effectLst>
        </p:spPr>
      </p:pic>
      <p:pic>
        <p:nvPicPr>
          <p:cNvPr id="2" name="Audio 1">
            <a:hlinkClick r:id="" action="ppaction://media"/>
            <a:extLst>
              <a:ext uri="{FF2B5EF4-FFF2-40B4-BE49-F238E27FC236}">
                <a16:creationId xmlns:a16="http://schemas.microsoft.com/office/drawing/2014/main" id="{16C43690-7B8D-12D8-F5BB-26BD203758C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56230861"/>
      </p:ext>
    </p:extLst>
  </p:cSld>
  <p:clrMapOvr>
    <a:masterClrMapping/>
  </p:clrMapOvr>
  <mc:AlternateContent xmlns:mc="http://schemas.openxmlformats.org/markup-compatibility/2006">
    <mc:Choice xmlns:p14="http://schemas.microsoft.com/office/powerpoint/2010/main" Requires="p14">
      <p:transition spd="slow" p14:dur="2000" advTm="9056"/>
    </mc:Choice>
    <mc:Fallback>
      <p:transition spd="slow" advTm="9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B530413C-EE5C-49B7-9BEF-57587540BFDB}"/>
              </a:ext>
            </a:extLst>
          </p:cNvPr>
          <p:cNvSpPr>
            <a:spLocks noGrp="1"/>
          </p:cNvSpPr>
          <p:nvPr>
            <p:ph idx="1"/>
          </p:nvPr>
        </p:nvSpPr>
        <p:spPr>
          <a:xfrm>
            <a:off x="732030" y="1913242"/>
            <a:ext cx="10727936" cy="3031516"/>
          </a:xfrm>
        </p:spPr>
        <p:txBody>
          <a:bodyPr>
            <a:normAutofit/>
          </a:bodyPr>
          <a:lstStyle/>
          <a:p>
            <a:pPr marL="0" indent="0">
              <a:buNone/>
            </a:pPr>
            <a:r>
              <a:rPr lang="en-US" sz="2800" dirty="0">
                <a:solidFill>
                  <a:schemeClr val="tx1"/>
                </a:solidFill>
                <a:cs typeface="Arial" panose="020B0604020202020204" pitchFamily="34" charset="0"/>
              </a:rPr>
              <a:t>4. Exclusion of columns</a:t>
            </a:r>
            <a:r>
              <a:rPr lang="en-US" sz="2800" dirty="0">
                <a:solidFill>
                  <a:schemeClr val="tx1"/>
                </a:solidFill>
              </a:rPr>
              <a:t>.</a:t>
            </a:r>
          </a:p>
          <a:p>
            <a:pPr marL="0" indent="0">
              <a:buNone/>
            </a:pPr>
            <a:r>
              <a:rPr lang="en-US" sz="2800" dirty="0">
                <a:solidFill>
                  <a:schemeClr val="tx1"/>
                </a:solidFill>
                <a:cs typeface="Arial" panose="020B0604020202020204" pitchFamily="34" charset="0"/>
              </a:rPr>
              <a:t>Only 20 of the 124 columns were taken into consideration for evaluation since, they either contain nearly constant values, a significant number of missing values, or no strong correlation with the target variable in accordance with the data on the website.</a:t>
            </a:r>
            <a:endParaRPr lang="en-US" sz="2800" dirty="0">
              <a:solidFill>
                <a:schemeClr val="tx1"/>
              </a:solidFill>
            </a:endParaRPr>
          </a:p>
        </p:txBody>
      </p:sp>
      <p:pic>
        <p:nvPicPr>
          <p:cNvPr id="5" name="Picture 4">
            <a:extLst>
              <a:ext uri="{FF2B5EF4-FFF2-40B4-BE49-F238E27FC236}">
                <a16:creationId xmlns:a16="http://schemas.microsoft.com/office/drawing/2014/main" id="{07109C9D-7C43-6193-FB20-18CDD0AB7D22}"/>
              </a:ext>
            </a:extLst>
          </p:cNvPr>
          <p:cNvPicPr>
            <a:picLocks noChangeAspect="1"/>
          </p:cNvPicPr>
          <p:nvPr/>
        </p:nvPicPr>
        <p:blipFill>
          <a:blip r:embed="rId9"/>
          <a:stretch>
            <a:fillRect/>
          </a:stretch>
        </p:blipFill>
        <p:spPr>
          <a:xfrm>
            <a:off x="930970" y="4870842"/>
            <a:ext cx="7772400" cy="1681321"/>
          </a:xfrm>
          <a:prstGeom prst="rect">
            <a:avLst/>
          </a:prstGeom>
        </p:spPr>
      </p:pic>
      <p:sp>
        <p:nvSpPr>
          <p:cNvPr id="7" name="TextBox 6">
            <a:extLst>
              <a:ext uri="{FF2B5EF4-FFF2-40B4-BE49-F238E27FC236}">
                <a16:creationId xmlns:a16="http://schemas.microsoft.com/office/drawing/2014/main" id="{87BF2564-A757-8D49-7153-3C78CBBB5C20}"/>
              </a:ext>
            </a:extLst>
          </p:cNvPr>
          <p:cNvSpPr txBox="1"/>
          <p:nvPr/>
        </p:nvSpPr>
        <p:spPr>
          <a:xfrm>
            <a:off x="6958014" y="6396335"/>
            <a:ext cx="7091362" cy="461665"/>
          </a:xfrm>
          <a:prstGeom prst="rect">
            <a:avLst/>
          </a:prstGeom>
          <a:noFill/>
        </p:spPr>
        <p:txBody>
          <a:bodyPr wrap="square" rtlCol="0">
            <a:spAutoFit/>
          </a:bodyPr>
          <a:lstStyle/>
          <a:p>
            <a:r>
              <a:rPr lang="en-US" sz="1200" b="1" dirty="0"/>
              <a:t>Source:</a:t>
            </a:r>
          </a:p>
          <a:p>
            <a:r>
              <a:rPr lang="en-US" sz="1200" dirty="0">
                <a:solidFill>
                  <a:srgbClr val="00B0F0"/>
                </a:solidFill>
                <a:latin typeface="Arial" panose="020B0604020202020204" pitchFamily="34" charset="0"/>
                <a:cs typeface="Arial" panose="020B0604020202020204" pitchFamily="34" charset="0"/>
              </a:rPr>
              <a:t>https://</a:t>
            </a:r>
            <a:r>
              <a:rPr lang="en-US" sz="1200" dirty="0" err="1">
                <a:solidFill>
                  <a:srgbClr val="00B0F0"/>
                </a:solidFill>
                <a:latin typeface="Arial" panose="020B0604020202020204" pitchFamily="34" charset="0"/>
                <a:cs typeface="Arial" panose="020B0604020202020204" pitchFamily="34" charset="0"/>
              </a:rPr>
              <a:t>archive.ics.uci.edu</a:t>
            </a:r>
            <a:r>
              <a:rPr lang="en-US" sz="1200" dirty="0">
                <a:solidFill>
                  <a:srgbClr val="00B0F0"/>
                </a:solidFill>
                <a:latin typeface="Arial" panose="020B0604020202020204" pitchFamily="34" charset="0"/>
                <a:cs typeface="Arial" panose="020B0604020202020204" pitchFamily="34" charset="0"/>
              </a:rPr>
              <a:t>/ml/datasets/</a:t>
            </a:r>
            <a:r>
              <a:rPr lang="en-US" sz="1200" dirty="0" err="1">
                <a:solidFill>
                  <a:srgbClr val="00B0F0"/>
                </a:solidFill>
                <a:latin typeface="Arial" panose="020B0604020202020204" pitchFamily="34" charset="0"/>
                <a:cs typeface="Arial" panose="020B0604020202020204" pitchFamily="34" charset="0"/>
              </a:rPr>
              <a:t>Myocardial+infarction+complications</a:t>
            </a:r>
            <a:endParaRPr lang="en-US" sz="1200" dirty="0">
              <a:solidFill>
                <a:srgbClr val="00B0F0"/>
              </a:solidFill>
              <a:latin typeface="Arial" panose="020B0604020202020204" pitchFamily="34" charset="0"/>
              <a:cs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A3B7886A-BC35-123C-81E1-6EB97C8933A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03328664"/>
      </p:ext>
    </p:extLst>
  </p:cSld>
  <p:clrMapOvr>
    <a:masterClrMapping/>
  </p:clrMapOvr>
  <mc:AlternateContent xmlns:mc="http://schemas.openxmlformats.org/markup-compatibility/2006">
    <mc:Choice xmlns:p14="http://schemas.microsoft.com/office/powerpoint/2010/main" Requires="p14">
      <p:transition spd="slow" p14:dur="2000" advTm="20352"/>
    </mc:Choice>
    <mc:Fallback>
      <p:transition spd="slow" advTm="2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B530413C-EE5C-49B7-9BEF-57587540BFDB}"/>
              </a:ext>
            </a:extLst>
          </p:cNvPr>
          <p:cNvSpPr>
            <a:spLocks noGrp="1"/>
          </p:cNvSpPr>
          <p:nvPr>
            <p:ph idx="1"/>
          </p:nvPr>
        </p:nvSpPr>
        <p:spPr>
          <a:xfrm>
            <a:off x="732032" y="2344898"/>
            <a:ext cx="10727936" cy="3031516"/>
          </a:xfrm>
        </p:spPr>
        <p:txBody>
          <a:bodyPr>
            <a:normAutofit/>
          </a:bodyPr>
          <a:lstStyle/>
          <a:p>
            <a:pPr marL="0" indent="0">
              <a:buNone/>
            </a:pPr>
            <a:r>
              <a:rPr lang="en-US" sz="2800" dirty="0">
                <a:solidFill>
                  <a:schemeClr val="tx1"/>
                </a:solidFill>
                <a:cs typeface="Arial" panose="020B0604020202020204" pitchFamily="34" charset="0"/>
              </a:rPr>
              <a:t>5. Principal Components</a:t>
            </a:r>
          </a:p>
          <a:p>
            <a:pPr marL="0" indent="0">
              <a:buNone/>
            </a:pPr>
            <a:r>
              <a:rPr lang="en-US" sz="2800" dirty="0">
                <a:solidFill>
                  <a:schemeClr val="tx1"/>
                </a:solidFill>
                <a:cs typeface="Arial" panose="020B0604020202020204" pitchFamily="34" charset="0"/>
              </a:rPr>
              <a:t>As there was no much co-relation between the variables, I have not taken any Principal Components for analysis. Rather worked on important variables as inputs.</a:t>
            </a:r>
          </a:p>
          <a:p>
            <a:pPr marL="0" indent="0">
              <a:buNone/>
            </a:pPr>
            <a:r>
              <a:rPr lang="en-US" sz="2800" dirty="0">
                <a:solidFill>
                  <a:schemeClr val="tx1"/>
                </a:solidFill>
                <a:cs typeface="Arial" panose="020B0604020202020204" pitchFamily="34" charset="0"/>
              </a:rPr>
              <a:t>Most of the datatype is Nominal.</a:t>
            </a:r>
          </a:p>
          <a:p>
            <a:pPr marL="0" indent="0">
              <a:buNone/>
            </a:pPr>
            <a:endParaRPr lang="en-US" sz="2800" dirty="0"/>
          </a:p>
        </p:txBody>
      </p:sp>
      <p:pic>
        <p:nvPicPr>
          <p:cNvPr id="6" name="Picture 5" descr="Chart&#10;&#10;Description automatically generated">
            <a:extLst>
              <a:ext uri="{FF2B5EF4-FFF2-40B4-BE49-F238E27FC236}">
                <a16:creationId xmlns:a16="http://schemas.microsoft.com/office/drawing/2014/main" id="{EB3BC170-75BC-3804-9D46-6D2CE881293B}"/>
              </a:ext>
            </a:extLst>
          </p:cNvPr>
          <p:cNvPicPr>
            <a:picLocks noChangeAspect="1"/>
          </p:cNvPicPr>
          <p:nvPr/>
        </p:nvPicPr>
        <p:blipFill>
          <a:blip r:embed="rId9"/>
          <a:stretch>
            <a:fillRect/>
          </a:stretch>
        </p:blipFill>
        <p:spPr>
          <a:xfrm>
            <a:off x="6395883" y="3860656"/>
            <a:ext cx="5362730" cy="2837903"/>
          </a:xfrm>
          <a:prstGeom prst="rect">
            <a:avLst/>
          </a:prstGeom>
        </p:spPr>
      </p:pic>
      <p:pic>
        <p:nvPicPr>
          <p:cNvPr id="9" name="Audio 8">
            <a:hlinkClick r:id="" action="ppaction://media"/>
            <a:extLst>
              <a:ext uri="{FF2B5EF4-FFF2-40B4-BE49-F238E27FC236}">
                <a16:creationId xmlns:a16="http://schemas.microsoft.com/office/drawing/2014/main" id="{FEEB8B8A-3A99-0C94-2B7E-12468714111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74596950"/>
      </p:ext>
    </p:extLst>
  </p:cSld>
  <p:clrMapOvr>
    <a:masterClrMapping/>
  </p:clrMapOvr>
  <mc:AlternateContent xmlns:mc="http://schemas.openxmlformats.org/markup-compatibility/2006">
    <mc:Choice xmlns:p14="http://schemas.microsoft.com/office/powerpoint/2010/main" Requires="p14">
      <p:transition spd="slow" p14:dur="2000" advTm="11957"/>
    </mc:Choice>
    <mc:Fallback>
      <p:transition spd="slow" advTm="11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B530413C-EE5C-49B7-9BEF-57587540BFDB}"/>
              </a:ext>
            </a:extLst>
          </p:cNvPr>
          <p:cNvSpPr>
            <a:spLocks noGrp="1"/>
          </p:cNvSpPr>
          <p:nvPr>
            <p:ph idx="1"/>
          </p:nvPr>
        </p:nvSpPr>
        <p:spPr>
          <a:xfrm>
            <a:off x="732032" y="2074406"/>
            <a:ext cx="4382893" cy="4612143"/>
          </a:xfrm>
        </p:spPr>
        <p:txBody>
          <a:bodyPr>
            <a:normAutofit/>
          </a:bodyPr>
          <a:lstStyle/>
          <a:p>
            <a:pPr>
              <a:buFont typeface="Wingdings" pitchFamily="2" charset="2"/>
              <a:buChar char="Ø"/>
            </a:pPr>
            <a:r>
              <a:rPr lang="en-US" sz="2800" dirty="0">
                <a:solidFill>
                  <a:schemeClr val="tx1"/>
                </a:solidFill>
              </a:rPr>
              <a:t>We can see from the patient data that men are more likely than women to develop chronic heart failure between the ages of 50 and 70 after experiencing Myocardial Infraction.</a:t>
            </a:r>
          </a:p>
        </p:txBody>
      </p:sp>
      <p:pic>
        <p:nvPicPr>
          <p:cNvPr id="10" name="Picture 9" descr="Graphical user interface, application&#10;&#10;Description automatically generated">
            <a:extLst>
              <a:ext uri="{FF2B5EF4-FFF2-40B4-BE49-F238E27FC236}">
                <a16:creationId xmlns:a16="http://schemas.microsoft.com/office/drawing/2014/main" id="{626F4AAC-B058-DC19-F2B4-50830D1A16B8}"/>
              </a:ext>
            </a:extLst>
          </p:cNvPr>
          <p:cNvPicPr>
            <a:picLocks noChangeAspect="1"/>
          </p:cNvPicPr>
          <p:nvPr/>
        </p:nvPicPr>
        <p:blipFill rotWithShape="1">
          <a:blip r:embed="rId9"/>
          <a:srcRect l="26723" t="28378" r="21216" b="12244"/>
          <a:stretch/>
        </p:blipFill>
        <p:spPr>
          <a:xfrm>
            <a:off x="6096001" y="3729039"/>
            <a:ext cx="5363968" cy="3046285"/>
          </a:xfrm>
          <a:prstGeom prst="rect">
            <a:avLst/>
          </a:prstGeom>
        </p:spPr>
      </p:pic>
      <p:pic>
        <p:nvPicPr>
          <p:cNvPr id="5" name="Picture 4" descr="Chart&#10;&#10;Description automatically generated">
            <a:extLst>
              <a:ext uri="{FF2B5EF4-FFF2-40B4-BE49-F238E27FC236}">
                <a16:creationId xmlns:a16="http://schemas.microsoft.com/office/drawing/2014/main" id="{6F47EA51-9305-F2C5-B48C-8B94FC66B008}"/>
              </a:ext>
            </a:extLst>
          </p:cNvPr>
          <p:cNvPicPr>
            <a:picLocks noChangeAspect="1"/>
          </p:cNvPicPr>
          <p:nvPr/>
        </p:nvPicPr>
        <p:blipFill>
          <a:blip r:embed="rId10"/>
          <a:stretch>
            <a:fillRect/>
          </a:stretch>
        </p:blipFill>
        <p:spPr>
          <a:xfrm>
            <a:off x="7180680" y="2074406"/>
            <a:ext cx="2663407" cy="1534047"/>
          </a:xfrm>
          <a:prstGeom prst="rect">
            <a:avLst/>
          </a:prstGeom>
        </p:spPr>
      </p:pic>
      <p:pic>
        <p:nvPicPr>
          <p:cNvPr id="13" name="Audio 12">
            <a:hlinkClick r:id="" action="ppaction://media"/>
            <a:extLst>
              <a:ext uri="{FF2B5EF4-FFF2-40B4-BE49-F238E27FC236}">
                <a16:creationId xmlns:a16="http://schemas.microsoft.com/office/drawing/2014/main" id="{2575C8FA-0E18-73C5-0DC6-847D4E070DD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54817957"/>
      </p:ext>
    </p:extLst>
  </p:cSld>
  <p:clrMapOvr>
    <a:masterClrMapping/>
  </p:clrMapOvr>
  <mc:AlternateContent xmlns:mc="http://schemas.openxmlformats.org/markup-compatibility/2006">
    <mc:Choice xmlns:p14="http://schemas.microsoft.com/office/powerpoint/2010/main" Requires="p14">
      <p:transition spd="slow" p14:dur="2000" advTm="17568"/>
    </mc:Choice>
    <mc:Fallback>
      <p:transition spd="slow" advTm="17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B530413C-EE5C-49B7-9BEF-57587540BFDB}"/>
              </a:ext>
            </a:extLst>
          </p:cNvPr>
          <p:cNvSpPr>
            <a:spLocks noGrp="1"/>
          </p:cNvSpPr>
          <p:nvPr>
            <p:ph idx="1"/>
          </p:nvPr>
        </p:nvSpPr>
        <p:spPr>
          <a:xfrm>
            <a:off x="686752" y="1731507"/>
            <a:ext cx="4382893" cy="4612143"/>
          </a:xfrm>
        </p:spPr>
        <p:txBody>
          <a:bodyPr>
            <a:normAutofit/>
          </a:bodyPr>
          <a:lstStyle/>
          <a:p>
            <a:pPr>
              <a:buFont typeface="Wingdings" pitchFamily="2" charset="2"/>
              <a:buChar char="Ø"/>
            </a:pPr>
            <a:r>
              <a:rPr lang="en-US" sz="2800" dirty="0">
                <a:solidFill>
                  <a:schemeClr val="tx1"/>
                </a:solidFill>
              </a:rPr>
              <a:t>The patient has a greater than 90% probability of developing chronic heart failure if atrial fibrillation is present on the ECG at the time of hospital admission</a:t>
            </a:r>
            <a:r>
              <a:rPr lang="en-US" sz="2800" dirty="0"/>
              <a:t>.</a:t>
            </a:r>
          </a:p>
        </p:txBody>
      </p:sp>
      <p:pic>
        <p:nvPicPr>
          <p:cNvPr id="6" name="Picture 5" descr="Chart, bar chart&#10;&#10;Description automatically generated">
            <a:extLst>
              <a:ext uri="{FF2B5EF4-FFF2-40B4-BE49-F238E27FC236}">
                <a16:creationId xmlns:a16="http://schemas.microsoft.com/office/drawing/2014/main" id="{536CE53F-5986-FC74-46DE-4C6E5865E556}"/>
              </a:ext>
            </a:extLst>
          </p:cNvPr>
          <p:cNvPicPr>
            <a:picLocks noChangeAspect="1"/>
          </p:cNvPicPr>
          <p:nvPr/>
        </p:nvPicPr>
        <p:blipFill>
          <a:blip r:embed="rId9"/>
          <a:stretch>
            <a:fillRect/>
          </a:stretch>
        </p:blipFill>
        <p:spPr>
          <a:xfrm>
            <a:off x="6257925" y="1894953"/>
            <a:ext cx="5005519" cy="4448697"/>
          </a:xfrm>
          <a:prstGeom prst="rect">
            <a:avLst/>
          </a:prstGeom>
        </p:spPr>
      </p:pic>
      <p:pic>
        <p:nvPicPr>
          <p:cNvPr id="12" name="Audio 11">
            <a:hlinkClick r:id="" action="ppaction://media"/>
            <a:extLst>
              <a:ext uri="{FF2B5EF4-FFF2-40B4-BE49-F238E27FC236}">
                <a16:creationId xmlns:a16="http://schemas.microsoft.com/office/drawing/2014/main" id="{7B47FF3B-7114-1FEC-2542-BA0052FD634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9288016"/>
      </p:ext>
    </p:extLst>
  </p:cSld>
  <p:clrMapOvr>
    <a:masterClrMapping/>
  </p:clrMapOvr>
  <mc:AlternateContent xmlns:mc="http://schemas.openxmlformats.org/markup-compatibility/2006">
    <mc:Choice xmlns:p14="http://schemas.microsoft.com/office/powerpoint/2010/main" Requires="p14">
      <p:transition spd="slow" p14:dur="2000" advTm="17696"/>
    </mc:Choice>
    <mc:Fallback>
      <p:transition spd="slow" advTm="17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B530413C-EE5C-49B7-9BEF-57587540BFDB}"/>
              </a:ext>
            </a:extLst>
          </p:cNvPr>
          <p:cNvSpPr>
            <a:spLocks noGrp="1"/>
          </p:cNvSpPr>
          <p:nvPr>
            <p:ph idx="1"/>
          </p:nvPr>
        </p:nvSpPr>
        <p:spPr>
          <a:xfrm>
            <a:off x="632019" y="2297531"/>
            <a:ext cx="5187756" cy="4000499"/>
          </a:xfrm>
        </p:spPr>
        <p:txBody>
          <a:bodyPr>
            <a:normAutofit/>
          </a:bodyPr>
          <a:lstStyle/>
          <a:p>
            <a:pPr>
              <a:buFont typeface="Wingdings" pitchFamily="2" charset="2"/>
              <a:buChar char="Ø"/>
            </a:pPr>
            <a:r>
              <a:rPr lang="en-US" sz="2800" dirty="0">
                <a:solidFill>
                  <a:schemeClr val="tx1"/>
                </a:solidFill>
              </a:rPr>
              <a:t>According to the patient data, there is a substantial likelihood that a patient would experience chronic heart failure if they previously had diabetes mellitus. </a:t>
            </a:r>
          </a:p>
        </p:txBody>
      </p:sp>
      <p:pic>
        <p:nvPicPr>
          <p:cNvPr id="13" name="Picture 12" descr="Chart, bar chart&#10;&#10;Description automatically generated">
            <a:extLst>
              <a:ext uri="{FF2B5EF4-FFF2-40B4-BE49-F238E27FC236}">
                <a16:creationId xmlns:a16="http://schemas.microsoft.com/office/drawing/2014/main" id="{E36B2511-AD76-A608-3F5A-85177EF6ABD1}"/>
              </a:ext>
            </a:extLst>
          </p:cNvPr>
          <p:cNvPicPr>
            <a:picLocks noChangeAspect="1"/>
          </p:cNvPicPr>
          <p:nvPr/>
        </p:nvPicPr>
        <p:blipFill>
          <a:blip r:embed="rId9"/>
          <a:stretch>
            <a:fillRect/>
          </a:stretch>
        </p:blipFill>
        <p:spPr>
          <a:xfrm>
            <a:off x="6272213" y="1765864"/>
            <a:ext cx="5395286" cy="5063835"/>
          </a:xfrm>
          <a:prstGeom prst="rect">
            <a:avLst/>
          </a:prstGeom>
        </p:spPr>
      </p:pic>
      <p:pic>
        <p:nvPicPr>
          <p:cNvPr id="2" name="Audio 1">
            <a:hlinkClick r:id="" action="ppaction://media"/>
            <a:extLst>
              <a:ext uri="{FF2B5EF4-FFF2-40B4-BE49-F238E27FC236}">
                <a16:creationId xmlns:a16="http://schemas.microsoft.com/office/drawing/2014/main" id="{FBFECB77-E2F7-B4AE-4A5F-012C468319F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917039437"/>
      </p:ext>
    </p:extLst>
  </p:cSld>
  <p:clrMapOvr>
    <a:masterClrMapping/>
  </p:clrMapOvr>
  <mc:AlternateContent xmlns:mc="http://schemas.openxmlformats.org/markup-compatibility/2006">
    <mc:Choice xmlns:p14="http://schemas.microsoft.com/office/powerpoint/2010/main" Requires="p14">
      <p:transition spd="slow" p14:dur="2000" advTm="15370"/>
    </mc:Choice>
    <mc:Fallback>
      <p:transition spd="slow" advTm="15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B530413C-EE5C-49B7-9BEF-57587540BFDB}"/>
              </a:ext>
            </a:extLst>
          </p:cNvPr>
          <p:cNvSpPr>
            <a:spLocks noGrp="1"/>
          </p:cNvSpPr>
          <p:nvPr>
            <p:ph idx="1"/>
          </p:nvPr>
        </p:nvSpPr>
        <p:spPr>
          <a:xfrm>
            <a:off x="732032" y="1440475"/>
            <a:ext cx="4382893" cy="4612143"/>
          </a:xfrm>
        </p:spPr>
        <p:txBody>
          <a:bodyPr>
            <a:normAutofit/>
          </a:bodyPr>
          <a:lstStyle/>
          <a:p>
            <a:pPr>
              <a:buFont typeface="Wingdings" pitchFamily="2" charset="2"/>
              <a:buChar char="Ø"/>
            </a:pPr>
            <a:r>
              <a:rPr lang="en-US" sz="2800" dirty="0">
                <a:solidFill>
                  <a:schemeClr val="tx1"/>
                </a:solidFill>
              </a:rPr>
              <a:t>There is a high probability that a patient may have chronic heart failure due to the left ventricular complexity.</a:t>
            </a:r>
          </a:p>
        </p:txBody>
      </p:sp>
      <p:pic>
        <p:nvPicPr>
          <p:cNvPr id="5" name="Picture 4" descr="Chart, bar chart&#10;&#10;Description automatically generated">
            <a:extLst>
              <a:ext uri="{FF2B5EF4-FFF2-40B4-BE49-F238E27FC236}">
                <a16:creationId xmlns:a16="http://schemas.microsoft.com/office/drawing/2014/main" id="{52AD4DD9-3DB4-0CAB-B8B5-86B00D0629E8}"/>
              </a:ext>
            </a:extLst>
          </p:cNvPr>
          <p:cNvPicPr>
            <a:picLocks noChangeAspect="1"/>
          </p:cNvPicPr>
          <p:nvPr/>
        </p:nvPicPr>
        <p:blipFill>
          <a:blip r:embed="rId9"/>
          <a:stretch>
            <a:fillRect/>
          </a:stretch>
        </p:blipFill>
        <p:spPr>
          <a:xfrm>
            <a:off x="6736966" y="2145843"/>
            <a:ext cx="4581854" cy="4286250"/>
          </a:xfrm>
          <a:prstGeom prst="rect">
            <a:avLst/>
          </a:prstGeom>
        </p:spPr>
      </p:pic>
      <p:pic>
        <p:nvPicPr>
          <p:cNvPr id="7" name="Picture 6" descr="Text&#10;&#10;Description automatically generated">
            <a:extLst>
              <a:ext uri="{FF2B5EF4-FFF2-40B4-BE49-F238E27FC236}">
                <a16:creationId xmlns:a16="http://schemas.microsoft.com/office/drawing/2014/main" id="{FC7DDE78-4564-C2B4-6BD2-DA8D54556091}"/>
              </a:ext>
            </a:extLst>
          </p:cNvPr>
          <p:cNvPicPr>
            <a:picLocks noChangeAspect="1"/>
          </p:cNvPicPr>
          <p:nvPr/>
        </p:nvPicPr>
        <p:blipFill rotWithShape="1">
          <a:blip r:embed="rId10"/>
          <a:srcRect l="723" t="6140"/>
          <a:stretch/>
        </p:blipFill>
        <p:spPr>
          <a:xfrm>
            <a:off x="732032" y="4963048"/>
            <a:ext cx="5283861" cy="1346635"/>
          </a:xfrm>
          <a:prstGeom prst="rect">
            <a:avLst/>
          </a:prstGeom>
        </p:spPr>
      </p:pic>
      <p:pic>
        <p:nvPicPr>
          <p:cNvPr id="6" name="Audio 5">
            <a:hlinkClick r:id="" action="ppaction://media"/>
            <a:extLst>
              <a:ext uri="{FF2B5EF4-FFF2-40B4-BE49-F238E27FC236}">
                <a16:creationId xmlns:a16="http://schemas.microsoft.com/office/drawing/2014/main" id="{F1B32892-AAEA-C9C6-10DE-58AEE0BA85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13150745"/>
      </p:ext>
    </p:extLst>
  </p:cSld>
  <p:clrMapOvr>
    <a:masterClrMapping/>
  </p:clrMapOvr>
  <mc:AlternateContent xmlns:mc="http://schemas.openxmlformats.org/markup-compatibility/2006">
    <mc:Choice xmlns:p14="http://schemas.microsoft.com/office/powerpoint/2010/main" Requires="p14">
      <p:transition spd="slow" p14:dur="2000" advTm="20778"/>
    </mc:Choice>
    <mc:Fallback>
      <p:transition spd="slow" advTm="20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Content Placeholder 2">
            <a:extLst>
              <a:ext uri="{FF2B5EF4-FFF2-40B4-BE49-F238E27FC236}">
                <a16:creationId xmlns:a16="http://schemas.microsoft.com/office/drawing/2014/main" id="{83278782-E253-0CF6-3452-F20A84EFB6F8}"/>
              </a:ext>
            </a:extLst>
          </p:cNvPr>
          <p:cNvGraphicFramePr>
            <a:graphicFrameLocks noGrp="1"/>
          </p:cNvGraphicFramePr>
          <p:nvPr>
            <p:ph idx="1"/>
            <p:extLst>
              <p:ext uri="{D42A27DB-BD31-4B8C-83A1-F6EECF244321}">
                <p14:modId xmlns:p14="http://schemas.microsoft.com/office/powerpoint/2010/main" val="326281615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 name="Audio 9">
            <a:hlinkClick r:id="" action="ppaction://media"/>
            <a:extLst>
              <a:ext uri="{FF2B5EF4-FFF2-40B4-BE49-F238E27FC236}">
                <a16:creationId xmlns:a16="http://schemas.microsoft.com/office/drawing/2014/main" id="{9BEAB193-6D34-E6E4-017C-712B80DFE24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96737283"/>
      </p:ext>
    </p:extLst>
  </p:cSld>
  <p:clrMapOvr>
    <a:masterClrMapping/>
  </p:clrMapOvr>
  <mc:AlternateContent xmlns:mc="http://schemas.openxmlformats.org/markup-compatibility/2006">
    <mc:Choice xmlns:p14="http://schemas.microsoft.com/office/powerpoint/2010/main" Requires="p14">
      <p:transition spd="slow" p14:dur="2000" advTm="9952"/>
    </mc:Choice>
    <mc:Fallback>
      <p:transition spd="slow" advTm="9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extLst>
              <p:ext uri="{D42A27DB-BD31-4B8C-83A1-F6EECF244321}">
                <p14:modId xmlns:p14="http://schemas.microsoft.com/office/powerpoint/2010/main" val="3052389823"/>
              </p:ext>
            </p:extLst>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ontent Placeholder 11">
            <a:extLst>
              <a:ext uri="{FF2B5EF4-FFF2-40B4-BE49-F238E27FC236}">
                <a16:creationId xmlns:a16="http://schemas.microsoft.com/office/drawing/2014/main" id="{6B01179D-96E0-42DC-D24C-BFC880AB9F6F}"/>
              </a:ext>
            </a:extLst>
          </p:cNvPr>
          <p:cNvSpPr>
            <a:spLocks noGrp="1"/>
          </p:cNvSpPr>
          <p:nvPr>
            <p:ph idx="1"/>
          </p:nvPr>
        </p:nvSpPr>
        <p:spPr/>
        <p:txBody>
          <a:bodyPr>
            <a:normAutofit/>
          </a:bodyPr>
          <a:lstStyle/>
          <a:p>
            <a:pPr algn="just"/>
            <a:r>
              <a:rPr lang="en-US" sz="2400" dirty="0">
                <a:solidFill>
                  <a:schemeClr val="tx1"/>
                </a:solidFill>
              </a:rPr>
              <a:t>Predicting "1" from the target variable is the class of interest. 34.12% is the percentage of "1." </a:t>
            </a:r>
          </a:p>
          <a:p>
            <a:pPr algn="just"/>
            <a:r>
              <a:rPr lang="en-US" sz="2400" dirty="0">
                <a:solidFill>
                  <a:schemeClr val="tx1"/>
                </a:solidFill>
              </a:rPr>
              <a:t>Due to the low number of "1," stratified sampling was used to divide the data into training (i.e., 60%), validation (20%), and test (20%) groups.</a:t>
            </a:r>
          </a:p>
          <a:p>
            <a:pPr algn="just"/>
            <a:endParaRPr lang="en-US" sz="2400" dirty="0"/>
          </a:p>
        </p:txBody>
      </p:sp>
      <p:pic>
        <p:nvPicPr>
          <p:cNvPr id="6" name="Audio 5">
            <a:hlinkClick r:id="" action="ppaction://media"/>
            <a:extLst>
              <a:ext uri="{FF2B5EF4-FFF2-40B4-BE49-F238E27FC236}">
                <a16:creationId xmlns:a16="http://schemas.microsoft.com/office/drawing/2014/main" id="{D052C516-773E-5B4A-0AA0-59DB50582D4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52823509"/>
      </p:ext>
    </p:extLst>
  </p:cSld>
  <p:clrMapOvr>
    <a:masterClrMapping/>
  </p:clrMapOvr>
  <mc:AlternateContent xmlns:mc="http://schemas.openxmlformats.org/markup-compatibility/2006">
    <mc:Choice xmlns:p14="http://schemas.microsoft.com/office/powerpoint/2010/main" Requires="p14">
      <p:transition spd="slow" p14:dur="2000" advTm="18656"/>
    </mc:Choice>
    <mc:Fallback>
      <p:transition spd="slow" advTm="18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A371-EA73-1992-BB26-283D9E0B662D}"/>
              </a:ext>
            </a:extLst>
          </p:cNvPr>
          <p:cNvSpPr>
            <a:spLocks noGrp="1"/>
          </p:cNvSpPr>
          <p:nvPr>
            <p:ph type="title"/>
          </p:nvPr>
        </p:nvSpPr>
        <p:spPr/>
        <p:txBody>
          <a:bodyPr/>
          <a:lstStyle/>
          <a:p>
            <a:pPr algn="l"/>
            <a:r>
              <a:rPr lang="en-US" dirty="0"/>
              <a:t>Myocardial Infraction</a:t>
            </a:r>
          </a:p>
        </p:txBody>
      </p:sp>
      <p:graphicFrame>
        <p:nvGraphicFramePr>
          <p:cNvPr id="8" name="Content Placeholder 2">
            <a:extLst>
              <a:ext uri="{FF2B5EF4-FFF2-40B4-BE49-F238E27FC236}">
                <a16:creationId xmlns:a16="http://schemas.microsoft.com/office/drawing/2014/main" id="{5D262F22-C7AF-BA24-20DC-889876DCEF2F}"/>
              </a:ext>
            </a:extLst>
          </p:cNvPr>
          <p:cNvGraphicFramePr>
            <a:graphicFrameLocks noGrp="1"/>
          </p:cNvGraphicFramePr>
          <p:nvPr>
            <p:ph idx="1"/>
            <p:extLst>
              <p:ext uri="{D42A27DB-BD31-4B8C-83A1-F6EECF244321}">
                <p14:modId xmlns:p14="http://schemas.microsoft.com/office/powerpoint/2010/main" val="4046510190"/>
              </p:ext>
            </p:extLst>
          </p:nvPr>
        </p:nvGraphicFramePr>
        <p:xfrm>
          <a:off x="2197729" y="1481486"/>
          <a:ext cx="7796540" cy="27205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 name="Table 3">
            <a:extLst>
              <a:ext uri="{FF2B5EF4-FFF2-40B4-BE49-F238E27FC236}">
                <a16:creationId xmlns:a16="http://schemas.microsoft.com/office/drawing/2014/main" id="{79E78E54-5289-D2F6-7E15-1EA61DE7F949}"/>
              </a:ext>
            </a:extLst>
          </p:cNvPr>
          <p:cNvGraphicFramePr>
            <a:graphicFrameLocks noGrp="1"/>
          </p:cNvGraphicFramePr>
          <p:nvPr>
            <p:extLst>
              <p:ext uri="{D42A27DB-BD31-4B8C-83A1-F6EECF244321}">
                <p14:modId xmlns:p14="http://schemas.microsoft.com/office/powerpoint/2010/main" val="3492089450"/>
              </p:ext>
            </p:extLst>
          </p:nvPr>
        </p:nvGraphicFramePr>
        <p:xfrm>
          <a:off x="4400549" y="3721444"/>
          <a:ext cx="3390900" cy="2841201"/>
        </p:xfrm>
        <a:graphic>
          <a:graphicData uri="http://schemas.openxmlformats.org/drawingml/2006/table">
            <a:tbl>
              <a:tblPr firstRow="1" firstCol="1" bandRow="1">
                <a:tableStyleId>{5C22544A-7EE6-4342-B048-85BDC9FD1C3A}</a:tableStyleId>
              </a:tblPr>
              <a:tblGrid>
                <a:gridCol w="3390900">
                  <a:extLst>
                    <a:ext uri="{9D8B030D-6E8A-4147-A177-3AD203B41FA5}">
                      <a16:colId xmlns:a16="http://schemas.microsoft.com/office/drawing/2014/main" val="69090054"/>
                    </a:ext>
                  </a:extLst>
                </a:gridCol>
              </a:tblGrid>
              <a:tr h="578411">
                <a:tc>
                  <a:txBody>
                    <a:bodyPr/>
                    <a:lstStyle/>
                    <a:p>
                      <a:pPr algn="ctr"/>
                      <a:r>
                        <a:rPr lang="en-IN" sz="2000" u="sng" dirty="0">
                          <a:solidFill>
                            <a:schemeClr val="tx1">
                              <a:lumMod val="95000"/>
                              <a:lumOff val="5000"/>
                            </a:schemeClr>
                          </a:solidFill>
                          <a:latin typeface="+mj-lt"/>
                          <a:ea typeface="Calibri" panose="020F0502020204030204" pitchFamily="34" charset="0"/>
                        </a:rPr>
                        <a:t>Complications</a:t>
                      </a:r>
                      <a:r>
                        <a:rPr lang="en-IN" sz="2000" u="none" dirty="0">
                          <a:solidFill>
                            <a:schemeClr val="tx1">
                              <a:lumMod val="95000"/>
                              <a:lumOff val="5000"/>
                            </a:schemeClr>
                          </a:solidFill>
                          <a:latin typeface="+mj-lt"/>
                          <a:ea typeface="Calibri" panose="020F0502020204030204" pitchFamily="34" charset="0"/>
                        </a:rPr>
                        <a:t> :</a:t>
                      </a:r>
                      <a:endParaRPr lang="en-IN" sz="2000" u="none" dirty="0">
                        <a:solidFill>
                          <a:schemeClr val="tx1">
                            <a:lumMod val="95000"/>
                            <a:lumOff val="5000"/>
                          </a:schemeClr>
                        </a:solidFill>
                        <a:effectLst/>
                        <a:latin typeface="+mj-lt"/>
                        <a:ea typeface="Calibri" panose="020F0502020204030204" pitchFamily="34" charset="0"/>
                      </a:endParaRPr>
                    </a:p>
                  </a:txBody>
                  <a:tcPr marL="55478" marR="55478" marT="0" marB="0" anchor="b"/>
                </a:tc>
                <a:extLst>
                  <a:ext uri="{0D108BD9-81ED-4DB2-BD59-A6C34878D82A}">
                    <a16:rowId xmlns:a16="http://schemas.microsoft.com/office/drawing/2014/main" val="279346654"/>
                  </a:ext>
                </a:extLst>
              </a:tr>
              <a:tr h="324266">
                <a:tc>
                  <a:txBody>
                    <a:bodyPr/>
                    <a:lstStyle/>
                    <a:p>
                      <a:pPr algn="ctr"/>
                      <a:r>
                        <a:rPr lang="en-IN" sz="1800" dirty="0">
                          <a:effectLst/>
                        </a:rPr>
                        <a:t>Pulmonary Edema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478" marR="55478" marT="0" marB="0" anchor="b"/>
                </a:tc>
                <a:extLst>
                  <a:ext uri="{0D108BD9-81ED-4DB2-BD59-A6C34878D82A}">
                    <a16:rowId xmlns:a16="http://schemas.microsoft.com/office/drawing/2014/main" val="2438603083"/>
                  </a:ext>
                </a:extLst>
              </a:tr>
              <a:tr h="324266">
                <a:tc>
                  <a:txBody>
                    <a:bodyPr/>
                    <a:lstStyle/>
                    <a:p>
                      <a:pPr algn="ctr"/>
                      <a:r>
                        <a:rPr lang="en-IN" sz="1800" dirty="0">
                          <a:effectLst/>
                        </a:rPr>
                        <a:t>Myocardial rupture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478" marR="55478" marT="0" marB="0" anchor="b"/>
                </a:tc>
                <a:extLst>
                  <a:ext uri="{0D108BD9-81ED-4DB2-BD59-A6C34878D82A}">
                    <a16:rowId xmlns:a16="http://schemas.microsoft.com/office/drawing/2014/main" val="763384333"/>
                  </a:ext>
                </a:extLst>
              </a:tr>
              <a:tr h="324266">
                <a:tc>
                  <a:txBody>
                    <a:bodyPr/>
                    <a:lstStyle/>
                    <a:p>
                      <a:pPr algn="ctr"/>
                      <a:r>
                        <a:rPr lang="en-IN" sz="1800" dirty="0">
                          <a:effectLst/>
                        </a:rPr>
                        <a:t> Dressler syndrome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478" marR="55478" marT="0" marB="0" anchor="b"/>
                </a:tc>
                <a:extLst>
                  <a:ext uri="{0D108BD9-81ED-4DB2-BD59-A6C34878D82A}">
                    <a16:rowId xmlns:a16="http://schemas.microsoft.com/office/drawing/2014/main" val="3208100286"/>
                  </a:ext>
                </a:extLst>
              </a:tr>
              <a:tr h="324266">
                <a:tc>
                  <a:txBody>
                    <a:bodyPr/>
                    <a:lstStyle/>
                    <a:p>
                      <a:pPr algn="ctr"/>
                      <a:r>
                        <a:rPr lang="en-IN" sz="1800" dirty="0">
                          <a:effectLst/>
                        </a:rPr>
                        <a:t> Chronic heart failure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478" marR="55478" marT="0" marB="0" anchor="b"/>
                </a:tc>
                <a:extLst>
                  <a:ext uri="{0D108BD9-81ED-4DB2-BD59-A6C34878D82A}">
                    <a16:rowId xmlns:a16="http://schemas.microsoft.com/office/drawing/2014/main" val="545353142"/>
                  </a:ext>
                </a:extLst>
              </a:tr>
              <a:tr h="317194">
                <a:tc>
                  <a:txBody>
                    <a:bodyPr/>
                    <a:lstStyle/>
                    <a:p>
                      <a:pPr algn="ctr"/>
                      <a:r>
                        <a:rPr lang="en-IN" sz="1800" dirty="0">
                          <a:effectLst/>
                        </a:rPr>
                        <a:t> Relapse of the myocardial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478" marR="55478" marT="0" marB="0" anchor="b"/>
                </a:tc>
                <a:extLst>
                  <a:ext uri="{0D108BD9-81ED-4DB2-BD59-A6C34878D82A}">
                    <a16:rowId xmlns:a16="http://schemas.microsoft.com/office/drawing/2014/main" val="1176724993"/>
                  </a:ext>
                </a:extLst>
              </a:tr>
              <a:tr h="324266">
                <a:tc>
                  <a:txBody>
                    <a:bodyPr/>
                    <a:lstStyle/>
                    <a:p>
                      <a:pPr algn="ctr"/>
                      <a:r>
                        <a:rPr lang="en-IN" sz="1800" dirty="0">
                          <a:effectLst/>
                        </a:rPr>
                        <a:t> Post-infarction angina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478" marR="55478" marT="0" marB="0" anchor="b"/>
                </a:tc>
                <a:extLst>
                  <a:ext uri="{0D108BD9-81ED-4DB2-BD59-A6C34878D82A}">
                    <a16:rowId xmlns:a16="http://schemas.microsoft.com/office/drawing/2014/main" val="2508360484"/>
                  </a:ext>
                </a:extLst>
              </a:tr>
              <a:tr h="324266">
                <a:tc>
                  <a:txBody>
                    <a:bodyPr/>
                    <a:lstStyle/>
                    <a:p>
                      <a:pPr algn="ctr"/>
                      <a:r>
                        <a:rPr lang="en-IN" sz="1800" dirty="0">
                          <a:effectLst/>
                        </a:rPr>
                        <a:t> Lethal outcome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5478" marR="55478" marT="0" marB="0" anchor="b"/>
                </a:tc>
                <a:extLst>
                  <a:ext uri="{0D108BD9-81ED-4DB2-BD59-A6C34878D82A}">
                    <a16:rowId xmlns:a16="http://schemas.microsoft.com/office/drawing/2014/main" val="2739334110"/>
                  </a:ext>
                </a:extLst>
              </a:tr>
            </a:tbl>
          </a:graphicData>
        </a:graphic>
      </p:graphicFrame>
      <p:pic>
        <p:nvPicPr>
          <p:cNvPr id="6" name="Audio 5">
            <a:hlinkClick r:id="" action="ppaction://media"/>
            <a:extLst>
              <a:ext uri="{FF2B5EF4-FFF2-40B4-BE49-F238E27FC236}">
                <a16:creationId xmlns:a16="http://schemas.microsoft.com/office/drawing/2014/main" id="{4D81635A-6691-0149-D88E-1D8D1E5EA40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54126776"/>
      </p:ext>
    </p:extLst>
  </p:cSld>
  <p:clrMapOvr>
    <a:masterClrMapping/>
  </p:clrMapOvr>
  <mc:AlternateContent xmlns:mc="http://schemas.openxmlformats.org/markup-compatibility/2006">
    <mc:Choice xmlns:p14="http://schemas.microsoft.com/office/powerpoint/2010/main" Requires="p14">
      <p:transition spd="slow" p14:dur="2000" advTm="35754"/>
    </mc:Choice>
    <mc:Fallback>
      <p:transition spd="slow" advTm="3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67" name="Rectangle 66">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4A371-EA73-1992-BB26-283D9E0B662D}"/>
              </a:ext>
            </a:extLst>
          </p:cNvPr>
          <p:cNvSpPr>
            <a:spLocks noGrp="1"/>
          </p:cNvSpPr>
          <p:nvPr>
            <p:ph type="title"/>
          </p:nvPr>
        </p:nvSpPr>
        <p:spPr>
          <a:xfrm>
            <a:off x="643468" y="1033389"/>
            <a:ext cx="4826256" cy="4825409"/>
          </a:xfrm>
        </p:spPr>
        <p:txBody>
          <a:bodyPr anchor="ctr">
            <a:normAutofit/>
          </a:bodyPr>
          <a:lstStyle/>
          <a:p>
            <a:pPr lvl="0"/>
            <a:r>
              <a:rPr lang="en-US" sz="5400" dirty="0">
                <a:solidFill>
                  <a:srgbClr val="FFFFFF"/>
                </a:solidFill>
              </a:rPr>
              <a:t>Decision Tree Model</a:t>
            </a:r>
            <a:br>
              <a:rPr lang="en-US" sz="5400" dirty="0">
                <a:solidFill>
                  <a:srgbClr val="FFFFFF"/>
                </a:solidFill>
              </a:rPr>
            </a:br>
            <a:r>
              <a:rPr lang="en-US" sz="5400" dirty="0">
                <a:solidFill>
                  <a:srgbClr val="FFFFFF"/>
                </a:solidFill>
              </a:rPr>
              <a:t>- </a:t>
            </a:r>
            <a:r>
              <a:rPr lang="en-US" dirty="0">
                <a:solidFill>
                  <a:srgbClr val="FFFFFF"/>
                </a:solidFill>
              </a:rPr>
              <a:t>Best fit model</a:t>
            </a:r>
          </a:p>
        </p:txBody>
      </p:sp>
      <p:sp>
        <p:nvSpPr>
          <p:cNvPr id="69" name="Rectangle 68">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70">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8910FD81-418B-C799-A6EA-66D18FD358F4}"/>
              </a:ext>
            </a:extLst>
          </p:cNvPr>
          <p:cNvSpPr>
            <a:spLocks noGrp="1"/>
          </p:cNvSpPr>
          <p:nvPr>
            <p:ph idx="1"/>
          </p:nvPr>
        </p:nvSpPr>
        <p:spPr>
          <a:xfrm>
            <a:off x="6755769" y="1033390"/>
            <a:ext cx="4855037" cy="4825409"/>
          </a:xfrm>
          <a:ln w="57150">
            <a:noFill/>
          </a:ln>
        </p:spPr>
        <p:txBody>
          <a:bodyPr anchor="ctr">
            <a:normAutofit/>
          </a:bodyPr>
          <a:lstStyle/>
          <a:p>
            <a:r>
              <a:rPr lang="en-IN" sz="2800" b="0" i="0" dirty="0">
                <a:solidFill>
                  <a:srgbClr val="202124"/>
                </a:solidFill>
                <a:effectLst/>
              </a:rPr>
              <a:t>Decision trees are extremely useful for data analytics and machine learning because </a:t>
            </a:r>
            <a:r>
              <a:rPr lang="en-IN" sz="2800" b="1" i="0" dirty="0">
                <a:solidFill>
                  <a:srgbClr val="202124"/>
                </a:solidFill>
                <a:effectLst/>
              </a:rPr>
              <a:t>they break down complex data into more manageable parts</a:t>
            </a:r>
            <a:r>
              <a:rPr lang="en-IN" sz="2000" b="0" i="0" dirty="0">
                <a:solidFill>
                  <a:srgbClr val="202124"/>
                </a:solidFill>
                <a:effectLst/>
                <a:latin typeface="Roboto" panose="02000000000000000000" pitchFamily="2" charset="0"/>
              </a:rPr>
              <a:t>.</a:t>
            </a:r>
            <a:endParaRPr lang="en-US" sz="2000" dirty="0">
              <a:solidFill>
                <a:schemeClr val="accent2">
                  <a:lumMod val="50000"/>
                </a:schemeClr>
              </a:solidFill>
            </a:endParaRPr>
          </a:p>
        </p:txBody>
      </p:sp>
      <p:pic>
        <p:nvPicPr>
          <p:cNvPr id="6" name="Audio 5">
            <a:hlinkClick r:id="" action="ppaction://media"/>
            <a:extLst>
              <a:ext uri="{FF2B5EF4-FFF2-40B4-BE49-F238E27FC236}">
                <a16:creationId xmlns:a16="http://schemas.microsoft.com/office/drawing/2014/main" id="{0516B00F-A6C4-4255-794B-9BBC8944A6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1897647"/>
      </p:ext>
    </p:extLst>
  </p:cSld>
  <p:clrMapOvr>
    <a:masterClrMapping/>
  </p:clrMapOvr>
  <mc:AlternateContent xmlns:mc="http://schemas.openxmlformats.org/markup-compatibility/2006">
    <mc:Choice xmlns:p14="http://schemas.microsoft.com/office/powerpoint/2010/main" Requires="p14">
      <p:transition spd="slow" p14:dur="2000" advTm="10762"/>
    </mc:Choice>
    <mc:Fallback>
      <p:transition spd="slow" advTm="10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87A14929-C2FA-9B52-805F-7108AE2761BE}"/>
              </a:ext>
            </a:extLst>
          </p:cNvPr>
          <p:cNvSpPr>
            <a:spLocks noGrp="1"/>
          </p:cNvSpPr>
          <p:nvPr>
            <p:ph idx="1"/>
          </p:nvPr>
        </p:nvSpPr>
        <p:spPr>
          <a:xfrm>
            <a:off x="584201" y="2150533"/>
            <a:ext cx="3427985" cy="3708266"/>
          </a:xfrm>
        </p:spPr>
        <p:txBody>
          <a:bodyPr>
            <a:normAutofit/>
          </a:bodyPr>
          <a:lstStyle/>
          <a:p>
            <a:endParaRPr lang="en-IN" b="0" i="0" u="none" dirty="0"/>
          </a:p>
          <a:p>
            <a:endParaRPr lang="en-GB" dirty="0"/>
          </a:p>
          <a:p>
            <a:pPr marL="0" indent="0">
              <a:buNone/>
            </a:pPr>
            <a:endParaRPr lang="en-US" dirty="0"/>
          </a:p>
        </p:txBody>
      </p:sp>
      <p:sp>
        <p:nvSpPr>
          <p:cNvPr id="29" name="TextBox 28">
            <a:extLst>
              <a:ext uri="{FF2B5EF4-FFF2-40B4-BE49-F238E27FC236}">
                <a16:creationId xmlns:a16="http://schemas.microsoft.com/office/drawing/2014/main" id="{9B88E932-C0F4-797F-EB28-017EF87AC18A}"/>
              </a:ext>
            </a:extLst>
          </p:cNvPr>
          <p:cNvSpPr txBox="1"/>
          <p:nvPr/>
        </p:nvSpPr>
        <p:spPr>
          <a:xfrm>
            <a:off x="446977" y="2182405"/>
            <a:ext cx="3702877" cy="574946"/>
          </a:xfrm>
          <a:prstGeom prst="rect">
            <a:avLst/>
          </a:prstGeom>
          <a:solidFill>
            <a:srgbClr val="000000">
              <a:alpha val="50000"/>
            </a:srgbClr>
          </a:solidFill>
          <a:ln>
            <a:noFill/>
          </a:ln>
        </p:spPr>
        <p:txBody>
          <a:bodyPr wrap="square" rtlCol="0">
            <a:noAutofit/>
          </a:bodyPr>
          <a:lstStyle/>
          <a:p>
            <a:pPr algn="ctr">
              <a:spcAft>
                <a:spcPts val="600"/>
              </a:spcAft>
            </a:pPr>
            <a:r>
              <a:rPr lang="en-US" sz="2400" dirty="0">
                <a:solidFill>
                  <a:srgbClr val="FFFFFF"/>
                </a:solidFill>
              </a:rPr>
              <a:t>Before tuning the model: </a:t>
            </a:r>
          </a:p>
        </p:txBody>
      </p:sp>
      <p:sp>
        <p:nvSpPr>
          <p:cNvPr id="4" name="Title 3">
            <a:extLst>
              <a:ext uri="{FF2B5EF4-FFF2-40B4-BE49-F238E27FC236}">
                <a16:creationId xmlns:a16="http://schemas.microsoft.com/office/drawing/2014/main" id="{7604ED15-EAB1-6198-4A4B-D9C4D7C5BFBB}"/>
              </a:ext>
            </a:extLst>
          </p:cNvPr>
          <p:cNvSpPr>
            <a:spLocks noGrp="1"/>
          </p:cNvSpPr>
          <p:nvPr>
            <p:ph type="title"/>
          </p:nvPr>
        </p:nvSpPr>
        <p:spPr/>
        <p:txBody>
          <a:bodyPr/>
          <a:lstStyle/>
          <a:p>
            <a:r>
              <a:rPr lang="en-US" sz="2800" dirty="0">
                <a:solidFill>
                  <a:srgbClr val="FFFFFF"/>
                </a:solidFill>
              </a:rPr>
              <a:t>Decision Tree Model</a:t>
            </a:r>
            <a:endParaRPr lang="en-US" dirty="0"/>
          </a:p>
        </p:txBody>
      </p:sp>
      <p:pic>
        <p:nvPicPr>
          <p:cNvPr id="10" name="Picture 9" descr="Graphical user interface, text&#10;&#10;Description automatically generated">
            <a:extLst>
              <a:ext uri="{FF2B5EF4-FFF2-40B4-BE49-F238E27FC236}">
                <a16:creationId xmlns:a16="http://schemas.microsoft.com/office/drawing/2014/main" id="{013AC5DA-9BA6-9C2F-99F7-6799E26FE394}"/>
              </a:ext>
            </a:extLst>
          </p:cNvPr>
          <p:cNvPicPr>
            <a:picLocks noChangeAspect="1"/>
          </p:cNvPicPr>
          <p:nvPr/>
        </p:nvPicPr>
        <p:blipFill>
          <a:blip r:embed="rId4"/>
          <a:stretch>
            <a:fillRect/>
          </a:stretch>
        </p:blipFill>
        <p:spPr>
          <a:xfrm>
            <a:off x="7696199" y="1880248"/>
            <a:ext cx="3911600" cy="2159000"/>
          </a:xfrm>
          <a:prstGeom prst="rect">
            <a:avLst/>
          </a:prstGeom>
        </p:spPr>
      </p:pic>
      <p:pic>
        <p:nvPicPr>
          <p:cNvPr id="5" name="Picture 4" descr="Chart, line chart&#10;&#10;Description automatically generated">
            <a:extLst>
              <a:ext uri="{FF2B5EF4-FFF2-40B4-BE49-F238E27FC236}">
                <a16:creationId xmlns:a16="http://schemas.microsoft.com/office/drawing/2014/main" id="{1E1ED974-574F-FFDA-FA0E-F70EF732FC62}"/>
              </a:ext>
            </a:extLst>
          </p:cNvPr>
          <p:cNvPicPr>
            <a:picLocks noChangeAspect="1"/>
          </p:cNvPicPr>
          <p:nvPr/>
        </p:nvPicPr>
        <p:blipFill rotWithShape="1">
          <a:blip r:embed="rId5"/>
          <a:srcRect r="5382" b="947"/>
          <a:stretch/>
        </p:blipFill>
        <p:spPr>
          <a:xfrm>
            <a:off x="446977" y="2959748"/>
            <a:ext cx="6933537" cy="3333628"/>
          </a:xfrm>
          <a:prstGeom prst="rect">
            <a:avLst/>
          </a:prstGeom>
        </p:spPr>
      </p:pic>
      <p:pic>
        <p:nvPicPr>
          <p:cNvPr id="8" name="Audio 7">
            <a:hlinkClick r:id="" action="ppaction://media"/>
            <a:extLst>
              <a:ext uri="{FF2B5EF4-FFF2-40B4-BE49-F238E27FC236}">
                <a16:creationId xmlns:a16="http://schemas.microsoft.com/office/drawing/2014/main" id="{FDE97AAA-23B6-803B-21A9-F5FD8B6D1D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21976174"/>
      </p:ext>
    </p:extLst>
  </p:cSld>
  <p:clrMapOvr>
    <a:masterClrMapping/>
  </p:clrMapOvr>
  <mc:AlternateContent xmlns:mc="http://schemas.openxmlformats.org/markup-compatibility/2006">
    <mc:Choice xmlns:p14="http://schemas.microsoft.com/office/powerpoint/2010/main" Requires="p14">
      <p:transition spd="slow" p14:dur="2000" advTm="18432"/>
    </mc:Choice>
    <mc:Fallback>
      <p:transition spd="slow" advTm="18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87A14929-C2FA-9B52-805F-7108AE2761BE}"/>
              </a:ext>
            </a:extLst>
          </p:cNvPr>
          <p:cNvSpPr>
            <a:spLocks noGrp="1"/>
          </p:cNvSpPr>
          <p:nvPr>
            <p:ph idx="1"/>
          </p:nvPr>
        </p:nvSpPr>
        <p:spPr>
          <a:xfrm>
            <a:off x="584201" y="2150533"/>
            <a:ext cx="3427985" cy="3708266"/>
          </a:xfrm>
        </p:spPr>
        <p:txBody>
          <a:bodyPr>
            <a:normAutofit/>
          </a:bodyPr>
          <a:lstStyle/>
          <a:p>
            <a:endParaRPr lang="en-IN" b="0" i="0" u="none" dirty="0"/>
          </a:p>
          <a:p>
            <a:endParaRPr lang="en-GB" dirty="0"/>
          </a:p>
          <a:p>
            <a:pPr marL="0" indent="0">
              <a:buNone/>
            </a:pPr>
            <a:endParaRPr lang="en-US" dirty="0"/>
          </a:p>
        </p:txBody>
      </p:sp>
      <p:sp>
        <p:nvSpPr>
          <p:cNvPr id="29" name="TextBox 28">
            <a:extLst>
              <a:ext uri="{FF2B5EF4-FFF2-40B4-BE49-F238E27FC236}">
                <a16:creationId xmlns:a16="http://schemas.microsoft.com/office/drawing/2014/main" id="{9B88E932-C0F4-797F-EB28-017EF87AC18A}"/>
              </a:ext>
            </a:extLst>
          </p:cNvPr>
          <p:cNvSpPr txBox="1"/>
          <p:nvPr/>
        </p:nvSpPr>
        <p:spPr>
          <a:xfrm>
            <a:off x="446977" y="2182405"/>
            <a:ext cx="3702877" cy="574946"/>
          </a:xfrm>
          <a:prstGeom prst="rect">
            <a:avLst/>
          </a:prstGeom>
          <a:solidFill>
            <a:srgbClr val="000000">
              <a:alpha val="50000"/>
            </a:srgbClr>
          </a:solidFill>
          <a:ln>
            <a:noFill/>
          </a:ln>
        </p:spPr>
        <p:txBody>
          <a:bodyPr wrap="square" rtlCol="0">
            <a:noAutofit/>
          </a:bodyPr>
          <a:lstStyle/>
          <a:p>
            <a:pPr algn="ctr">
              <a:spcAft>
                <a:spcPts val="600"/>
              </a:spcAft>
            </a:pPr>
            <a:r>
              <a:rPr lang="en-US" sz="2400" dirty="0">
                <a:solidFill>
                  <a:srgbClr val="FFFFFF"/>
                </a:solidFill>
              </a:rPr>
              <a:t>After tuning the model: </a:t>
            </a:r>
          </a:p>
        </p:txBody>
      </p:sp>
      <p:sp>
        <p:nvSpPr>
          <p:cNvPr id="4" name="Title 3">
            <a:extLst>
              <a:ext uri="{FF2B5EF4-FFF2-40B4-BE49-F238E27FC236}">
                <a16:creationId xmlns:a16="http://schemas.microsoft.com/office/drawing/2014/main" id="{7604ED15-EAB1-6198-4A4B-D9C4D7C5BFBB}"/>
              </a:ext>
            </a:extLst>
          </p:cNvPr>
          <p:cNvSpPr>
            <a:spLocks noGrp="1"/>
          </p:cNvSpPr>
          <p:nvPr>
            <p:ph type="title"/>
          </p:nvPr>
        </p:nvSpPr>
        <p:spPr/>
        <p:txBody>
          <a:bodyPr/>
          <a:lstStyle/>
          <a:p>
            <a:r>
              <a:rPr lang="en-US" sz="2800" dirty="0">
                <a:solidFill>
                  <a:srgbClr val="FFFFFF"/>
                </a:solidFill>
              </a:rPr>
              <a:t>Decision Tree Model</a:t>
            </a:r>
            <a:endParaRPr lang="en-US" dirty="0"/>
          </a:p>
        </p:txBody>
      </p:sp>
      <p:pic>
        <p:nvPicPr>
          <p:cNvPr id="3" name="Picture 2" descr="Chart, line chart&#10;&#10;Description automatically generated">
            <a:extLst>
              <a:ext uri="{FF2B5EF4-FFF2-40B4-BE49-F238E27FC236}">
                <a16:creationId xmlns:a16="http://schemas.microsoft.com/office/drawing/2014/main" id="{C25717D3-07EB-79B2-7CCC-F9B0D2E290FF}"/>
              </a:ext>
            </a:extLst>
          </p:cNvPr>
          <p:cNvPicPr>
            <a:picLocks noChangeAspect="1"/>
          </p:cNvPicPr>
          <p:nvPr/>
        </p:nvPicPr>
        <p:blipFill>
          <a:blip r:embed="rId4"/>
          <a:stretch>
            <a:fillRect/>
          </a:stretch>
        </p:blipFill>
        <p:spPr>
          <a:xfrm>
            <a:off x="281214" y="3203044"/>
            <a:ext cx="7112000" cy="3365500"/>
          </a:xfrm>
          <a:prstGeom prst="rect">
            <a:avLst/>
          </a:prstGeom>
        </p:spPr>
      </p:pic>
      <p:pic>
        <p:nvPicPr>
          <p:cNvPr id="7" name="Picture 6" descr="Text, table&#10;&#10;Description automatically generated">
            <a:extLst>
              <a:ext uri="{FF2B5EF4-FFF2-40B4-BE49-F238E27FC236}">
                <a16:creationId xmlns:a16="http://schemas.microsoft.com/office/drawing/2014/main" id="{04CC4891-097E-C4C3-1EA8-DC129528FC7C}"/>
              </a:ext>
            </a:extLst>
          </p:cNvPr>
          <p:cNvPicPr>
            <a:picLocks noChangeAspect="1"/>
          </p:cNvPicPr>
          <p:nvPr/>
        </p:nvPicPr>
        <p:blipFill>
          <a:blip r:embed="rId5"/>
          <a:stretch>
            <a:fillRect/>
          </a:stretch>
        </p:blipFill>
        <p:spPr>
          <a:xfrm>
            <a:off x="7530438" y="2110844"/>
            <a:ext cx="3937000" cy="2184400"/>
          </a:xfrm>
          <a:prstGeom prst="rect">
            <a:avLst/>
          </a:prstGeom>
        </p:spPr>
      </p:pic>
      <p:pic>
        <p:nvPicPr>
          <p:cNvPr id="2" name="Audio 1">
            <a:hlinkClick r:id="" action="ppaction://media"/>
            <a:extLst>
              <a:ext uri="{FF2B5EF4-FFF2-40B4-BE49-F238E27FC236}">
                <a16:creationId xmlns:a16="http://schemas.microsoft.com/office/drawing/2014/main" id="{6CD4241F-20C8-EC33-2DD0-E979E4A70A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89554422"/>
      </p:ext>
    </p:extLst>
  </p:cSld>
  <p:clrMapOvr>
    <a:masterClrMapping/>
  </p:clrMapOvr>
  <mc:AlternateContent xmlns:mc="http://schemas.openxmlformats.org/markup-compatibility/2006">
    <mc:Choice xmlns:p14="http://schemas.microsoft.com/office/powerpoint/2010/main" Requires="p14">
      <p:transition spd="slow" p14:dur="2000" advTm="20842"/>
    </mc:Choice>
    <mc:Fallback>
      <p:transition spd="slow" advTm="20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87A14929-C2FA-9B52-805F-7108AE2761BE}"/>
              </a:ext>
            </a:extLst>
          </p:cNvPr>
          <p:cNvSpPr>
            <a:spLocks noGrp="1"/>
          </p:cNvSpPr>
          <p:nvPr>
            <p:ph idx="1"/>
          </p:nvPr>
        </p:nvSpPr>
        <p:spPr>
          <a:xfrm>
            <a:off x="584201" y="2150533"/>
            <a:ext cx="3427985" cy="3708266"/>
          </a:xfrm>
        </p:spPr>
        <p:txBody>
          <a:bodyPr>
            <a:normAutofit/>
          </a:bodyPr>
          <a:lstStyle/>
          <a:p>
            <a:endParaRPr lang="en-IN" b="0" i="0" u="none" dirty="0"/>
          </a:p>
          <a:p>
            <a:endParaRPr lang="en-GB" dirty="0"/>
          </a:p>
          <a:p>
            <a:pPr marL="0" indent="0">
              <a:buNone/>
            </a:pPr>
            <a:endParaRPr lang="en-US" dirty="0"/>
          </a:p>
        </p:txBody>
      </p:sp>
      <p:sp>
        <p:nvSpPr>
          <p:cNvPr id="29" name="TextBox 28">
            <a:extLst>
              <a:ext uri="{FF2B5EF4-FFF2-40B4-BE49-F238E27FC236}">
                <a16:creationId xmlns:a16="http://schemas.microsoft.com/office/drawing/2014/main" id="{9B88E932-C0F4-797F-EB28-017EF87AC18A}"/>
              </a:ext>
            </a:extLst>
          </p:cNvPr>
          <p:cNvSpPr txBox="1"/>
          <p:nvPr/>
        </p:nvSpPr>
        <p:spPr>
          <a:xfrm>
            <a:off x="446977" y="2182405"/>
            <a:ext cx="3702877" cy="574946"/>
          </a:xfrm>
          <a:prstGeom prst="rect">
            <a:avLst/>
          </a:prstGeom>
          <a:solidFill>
            <a:srgbClr val="000000">
              <a:alpha val="50000"/>
            </a:srgbClr>
          </a:solidFill>
          <a:ln>
            <a:noFill/>
          </a:ln>
        </p:spPr>
        <p:txBody>
          <a:bodyPr wrap="square" rtlCol="0">
            <a:noAutofit/>
          </a:bodyPr>
          <a:lstStyle/>
          <a:p>
            <a:pPr algn="ctr">
              <a:spcAft>
                <a:spcPts val="600"/>
              </a:spcAft>
            </a:pPr>
            <a:r>
              <a:rPr lang="en-US" sz="2400" dirty="0">
                <a:solidFill>
                  <a:srgbClr val="FFFFFF"/>
                </a:solidFill>
              </a:rPr>
              <a:t>After tuning the model: </a:t>
            </a:r>
          </a:p>
        </p:txBody>
      </p:sp>
      <p:sp>
        <p:nvSpPr>
          <p:cNvPr id="4" name="Title 3">
            <a:extLst>
              <a:ext uri="{FF2B5EF4-FFF2-40B4-BE49-F238E27FC236}">
                <a16:creationId xmlns:a16="http://schemas.microsoft.com/office/drawing/2014/main" id="{7604ED15-EAB1-6198-4A4B-D9C4D7C5BFBB}"/>
              </a:ext>
            </a:extLst>
          </p:cNvPr>
          <p:cNvSpPr>
            <a:spLocks noGrp="1"/>
          </p:cNvSpPr>
          <p:nvPr>
            <p:ph type="title"/>
          </p:nvPr>
        </p:nvSpPr>
        <p:spPr/>
        <p:txBody>
          <a:bodyPr/>
          <a:lstStyle/>
          <a:p>
            <a:r>
              <a:rPr lang="en-US" sz="2800" dirty="0">
                <a:solidFill>
                  <a:srgbClr val="FFFFFF"/>
                </a:solidFill>
              </a:rPr>
              <a:t>Decision Tree Model</a:t>
            </a:r>
            <a:endParaRPr lang="en-US" dirty="0"/>
          </a:p>
        </p:txBody>
      </p:sp>
      <p:pic>
        <p:nvPicPr>
          <p:cNvPr id="5" name="Picture 4" descr="Graphical user interface, application, table&#10;&#10;Description automatically generated">
            <a:extLst>
              <a:ext uri="{FF2B5EF4-FFF2-40B4-BE49-F238E27FC236}">
                <a16:creationId xmlns:a16="http://schemas.microsoft.com/office/drawing/2014/main" id="{2C73B6C8-91C3-E588-6729-26BE72AF42FD}"/>
              </a:ext>
            </a:extLst>
          </p:cNvPr>
          <p:cNvPicPr>
            <a:picLocks noChangeAspect="1"/>
          </p:cNvPicPr>
          <p:nvPr/>
        </p:nvPicPr>
        <p:blipFill>
          <a:blip r:embed="rId4"/>
          <a:stretch>
            <a:fillRect/>
          </a:stretch>
        </p:blipFill>
        <p:spPr>
          <a:xfrm>
            <a:off x="1203053" y="3116729"/>
            <a:ext cx="7772400" cy="2901051"/>
          </a:xfrm>
          <a:prstGeom prst="rect">
            <a:avLst/>
          </a:prstGeom>
        </p:spPr>
      </p:pic>
      <p:pic>
        <p:nvPicPr>
          <p:cNvPr id="6" name="Audio 5">
            <a:hlinkClick r:id="" action="ppaction://media"/>
            <a:extLst>
              <a:ext uri="{FF2B5EF4-FFF2-40B4-BE49-F238E27FC236}">
                <a16:creationId xmlns:a16="http://schemas.microsoft.com/office/drawing/2014/main" id="{9A91DC2B-FD6E-02E3-BA2B-00F6E26EAF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55059780"/>
      </p:ext>
    </p:extLst>
  </p:cSld>
  <p:clrMapOvr>
    <a:masterClrMapping/>
  </p:clrMapOvr>
  <mc:AlternateContent xmlns:mc="http://schemas.openxmlformats.org/markup-compatibility/2006">
    <mc:Choice xmlns:p14="http://schemas.microsoft.com/office/powerpoint/2010/main" Requires="p14">
      <p:transition spd="slow" p14:dur="2000" advTm="9994"/>
    </mc:Choice>
    <mc:Fallback>
      <p:transition spd="slow" advTm="9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A371-EA73-1992-BB26-283D9E0B662D}"/>
              </a:ext>
            </a:extLst>
          </p:cNvPr>
          <p:cNvSpPr>
            <a:spLocks noGrp="1"/>
          </p:cNvSpPr>
          <p:nvPr>
            <p:ph type="title"/>
          </p:nvPr>
        </p:nvSpPr>
        <p:spPr>
          <a:xfrm>
            <a:off x="581192" y="702156"/>
            <a:ext cx="11029616" cy="1013800"/>
          </a:xfrm>
        </p:spPr>
        <p:txBody>
          <a:bodyPr>
            <a:normAutofit/>
          </a:bodyPr>
          <a:lstStyle/>
          <a:p>
            <a:pPr lvl="0"/>
            <a:r>
              <a:rPr lang="en-US" sz="2800" dirty="0">
                <a:solidFill>
                  <a:srgbClr val="FFFFFF"/>
                </a:solidFill>
              </a:rPr>
              <a:t>Decision Tree Model</a:t>
            </a:r>
            <a:endParaRPr lang="en-GB" dirty="0"/>
          </a:p>
        </p:txBody>
      </p:sp>
      <p:sp>
        <p:nvSpPr>
          <p:cNvPr id="12" name="Content Placeholder 11">
            <a:extLst>
              <a:ext uri="{FF2B5EF4-FFF2-40B4-BE49-F238E27FC236}">
                <a16:creationId xmlns:a16="http://schemas.microsoft.com/office/drawing/2014/main" id="{87A14929-C2FA-9B52-805F-7108AE2761BE}"/>
              </a:ext>
            </a:extLst>
          </p:cNvPr>
          <p:cNvSpPr>
            <a:spLocks noGrp="1"/>
          </p:cNvSpPr>
          <p:nvPr>
            <p:ph idx="1"/>
          </p:nvPr>
        </p:nvSpPr>
        <p:spPr>
          <a:xfrm>
            <a:off x="452604" y="1410789"/>
            <a:ext cx="10443859" cy="2523883"/>
          </a:xfrm>
        </p:spPr>
        <p:txBody>
          <a:bodyPr>
            <a:normAutofit/>
          </a:bodyPr>
          <a:lstStyle/>
          <a:p>
            <a:r>
              <a:rPr lang="en-US" sz="2800" dirty="0">
                <a:solidFill>
                  <a:schemeClr val="tx1"/>
                </a:solidFill>
              </a:rPr>
              <a:t>Initially, we had 12 splits but after pruning the splits down to 8, misinterpretation rate has decreased.</a:t>
            </a:r>
          </a:p>
          <a:p>
            <a:r>
              <a:rPr lang="en-US" sz="2800" dirty="0">
                <a:solidFill>
                  <a:schemeClr val="tx1"/>
                </a:solidFill>
              </a:rPr>
              <a:t>Details of the tuned model include:</a:t>
            </a:r>
          </a:p>
        </p:txBody>
      </p:sp>
      <p:graphicFrame>
        <p:nvGraphicFramePr>
          <p:cNvPr id="4" name="Table 3">
            <a:extLst>
              <a:ext uri="{FF2B5EF4-FFF2-40B4-BE49-F238E27FC236}">
                <a16:creationId xmlns:a16="http://schemas.microsoft.com/office/drawing/2014/main" id="{6AF4F285-E4A9-4461-7742-2C71E9EB86A4}"/>
              </a:ext>
            </a:extLst>
          </p:cNvPr>
          <p:cNvGraphicFramePr>
            <a:graphicFrameLocks noGrp="1"/>
          </p:cNvGraphicFramePr>
          <p:nvPr>
            <p:extLst>
              <p:ext uri="{D42A27DB-BD31-4B8C-83A1-F6EECF244321}">
                <p14:modId xmlns:p14="http://schemas.microsoft.com/office/powerpoint/2010/main" val="3401743376"/>
              </p:ext>
            </p:extLst>
          </p:nvPr>
        </p:nvGraphicFramePr>
        <p:xfrm>
          <a:off x="2086247" y="4072341"/>
          <a:ext cx="8019505" cy="1374870"/>
        </p:xfrm>
        <a:graphic>
          <a:graphicData uri="http://schemas.openxmlformats.org/drawingml/2006/table">
            <a:tbl>
              <a:tblPr firstRow="1" bandRow="1">
                <a:tableStyleId>{5C22544A-7EE6-4342-B048-85BDC9FD1C3A}</a:tableStyleId>
              </a:tblPr>
              <a:tblGrid>
                <a:gridCol w="1603901">
                  <a:extLst>
                    <a:ext uri="{9D8B030D-6E8A-4147-A177-3AD203B41FA5}">
                      <a16:colId xmlns:a16="http://schemas.microsoft.com/office/drawing/2014/main" val="3350550726"/>
                    </a:ext>
                  </a:extLst>
                </a:gridCol>
                <a:gridCol w="1603901">
                  <a:extLst>
                    <a:ext uri="{9D8B030D-6E8A-4147-A177-3AD203B41FA5}">
                      <a16:colId xmlns:a16="http://schemas.microsoft.com/office/drawing/2014/main" val="3054917918"/>
                    </a:ext>
                  </a:extLst>
                </a:gridCol>
                <a:gridCol w="1603901">
                  <a:extLst>
                    <a:ext uri="{9D8B030D-6E8A-4147-A177-3AD203B41FA5}">
                      <a16:colId xmlns:a16="http://schemas.microsoft.com/office/drawing/2014/main" val="931604546"/>
                    </a:ext>
                  </a:extLst>
                </a:gridCol>
                <a:gridCol w="1603901">
                  <a:extLst>
                    <a:ext uri="{9D8B030D-6E8A-4147-A177-3AD203B41FA5}">
                      <a16:colId xmlns:a16="http://schemas.microsoft.com/office/drawing/2014/main" val="3402930359"/>
                    </a:ext>
                  </a:extLst>
                </a:gridCol>
                <a:gridCol w="1603901">
                  <a:extLst>
                    <a:ext uri="{9D8B030D-6E8A-4147-A177-3AD203B41FA5}">
                      <a16:colId xmlns:a16="http://schemas.microsoft.com/office/drawing/2014/main" val="1421189553"/>
                    </a:ext>
                  </a:extLst>
                </a:gridCol>
              </a:tblGrid>
              <a:tr h="498390">
                <a:tc>
                  <a:txBody>
                    <a:bodyPr/>
                    <a:lstStyle/>
                    <a:p>
                      <a:pPr algn="ctr" rtl="0" fontAlgn="ctr"/>
                      <a:r>
                        <a:rPr lang="en-IN" sz="1000" u="none" strike="noStrike">
                          <a:effectLst/>
                        </a:rPr>
                        <a:t>Data Set</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Misclassification rate</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RASE</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Total Accuracy</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Accuracy of 1</a:t>
                      </a:r>
                      <a:endParaRPr lang="en-IN" sz="1000" b="0" i="0" u="none" strike="noStrike">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2645420198"/>
                  </a:ext>
                </a:extLst>
              </a:tr>
              <a:tr h="292160">
                <a:tc>
                  <a:txBody>
                    <a:bodyPr/>
                    <a:lstStyle/>
                    <a:p>
                      <a:pPr algn="ctr" rtl="0" fontAlgn="ctr"/>
                      <a:r>
                        <a:rPr lang="en-IN" sz="1000" u="none" strike="noStrike">
                          <a:effectLst/>
                        </a:rPr>
                        <a:t>Training</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19.51%</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0.3792</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80.49%</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29.38%</a:t>
                      </a:r>
                      <a:endParaRPr lang="en-IN" sz="1000" b="0" i="0" u="none" strike="noStrike">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028385333"/>
                  </a:ext>
                </a:extLst>
              </a:tr>
              <a:tr h="292160">
                <a:tc>
                  <a:txBody>
                    <a:bodyPr/>
                    <a:lstStyle/>
                    <a:p>
                      <a:pPr algn="ctr" rtl="0" fontAlgn="ctr"/>
                      <a:r>
                        <a:rPr lang="en-IN" sz="1000" u="none" strike="noStrike">
                          <a:effectLst/>
                        </a:rPr>
                        <a:t>Validation</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21.46%</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0.4078</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78.54%</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18.60%</a:t>
                      </a:r>
                      <a:endParaRPr lang="en-IN" sz="1000" b="0" i="0" u="none" strike="noStrike">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199684177"/>
                  </a:ext>
                </a:extLst>
              </a:tr>
              <a:tr h="292160">
                <a:tc>
                  <a:txBody>
                    <a:bodyPr/>
                    <a:lstStyle/>
                    <a:p>
                      <a:pPr algn="ctr" rtl="0" fontAlgn="ctr"/>
                      <a:r>
                        <a:rPr lang="en-IN" sz="1000" u="none" strike="noStrike">
                          <a:effectLst/>
                        </a:rPr>
                        <a:t>Test</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17.44%</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0.3619</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82.50%</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32.20%</a:t>
                      </a:r>
                      <a:endParaRPr lang="en-IN" sz="1000" b="0" i="0" u="none" strike="noStrike" dirty="0">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520553614"/>
                  </a:ext>
                </a:extLst>
              </a:tr>
            </a:tbl>
          </a:graphicData>
        </a:graphic>
      </p:graphicFrame>
      <p:pic>
        <p:nvPicPr>
          <p:cNvPr id="3" name="Audio 2">
            <a:hlinkClick r:id="" action="ppaction://media"/>
            <a:extLst>
              <a:ext uri="{FF2B5EF4-FFF2-40B4-BE49-F238E27FC236}">
                <a16:creationId xmlns:a16="http://schemas.microsoft.com/office/drawing/2014/main" id="{F22E3B47-12BB-10FE-37BF-312D05729D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43373399"/>
      </p:ext>
    </p:extLst>
  </p:cSld>
  <p:clrMapOvr>
    <a:masterClrMapping/>
  </p:clrMapOvr>
  <mc:AlternateContent xmlns:mc="http://schemas.openxmlformats.org/markup-compatibility/2006">
    <mc:Choice xmlns:p14="http://schemas.microsoft.com/office/powerpoint/2010/main" Requires="p14">
      <p:transition spd="slow" p14:dur="2000" advTm="28181"/>
    </mc:Choice>
    <mc:Fallback>
      <p:transition spd="slow" advTm="28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6AA9FD28-F4CB-4CEA-AF10-ACE769CD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BB446CA6-F088-40E6-B34C-F1C2291D5A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93" name="Rectangle 92">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97" name="Rectangle 96">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4A371-EA73-1992-BB26-283D9E0B662D}"/>
              </a:ext>
            </a:extLst>
          </p:cNvPr>
          <p:cNvSpPr>
            <a:spLocks noGrp="1"/>
          </p:cNvSpPr>
          <p:nvPr>
            <p:ph type="title"/>
          </p:nvPr>
        </p:nvSpPr>
        <p:spPr>
          <a:xfrm>
            <a:off x="581192" y="702156"/>
            <a:ext cx="3433547" cy="1013800"/>
          </a:xfrm>
        </p:spPr>
        <p:txBody>
          <a:bodyPr>
            <a:normAutofit/>
          </a:bodyPr>
          <a:lstStyle/>
          <a:p>
            <a:pPr lvl="0"/>
            <a:r>
              <a:rPr lang="en-GB">
                <a:solidFill>
                  <a:srgbClr val="FFFFFF"/>
                </a:solidFill>
              </a:rPr>
              <a:t>Decision tree model</a:t>
            </a:r>
            <a:endParaRPr lang="en-GB" dirty="0">
              <a:solidFill>
                <a:srgbClr val="FFFFFF"/>
              </a:solidFill>
            </a:endParaRPr>
          </a:p>
        </p:txBody>
      </p:sp>
      <p:sp>
        <p:nvSpPr>
          <p:cNvPr id="4" name="Content Placeholder 3">
            <a:extLst>
              <a:ext uri="{FF2B5EF4-FFF2-40B4-BE49-F238E27FC236}">
                <a16:creationId xmlns:a16="http://schemas.microsoft.com/office/drawing/2014/main" id="{8910FD81-418B-C799-A6EA-66D18FD358F4}"/>
              </a:ext>
            </a:extLst>
          </p:cNvPr>
          <p:cNvSpPr>
            <a:spLocks noGrp="1"/>
          </p:cNvSpPr>
          <p:nvPr>
            <p:ph idx="1"/>
          </p:nvPr>
        </p:nvSpPr>
        <p:spPr>
          <a:xfrm>
            <a:off x="661361" y="2424136"/>
            <a:ext cx="3353378" cy="3434663"/>
          </a:xfrm>
        </p:spPr>
        <p:txBody>
          <a:bodyPr>
            <a:normAutofit/>
          </a:bodyPr>
          <a:lstStyle/>
          <a:p>
            <a:r>
              <a:rPr lang="en-US">
                <a:solidFill>
                  <a:srgbClr val="FFFFFF"/>
                </a:solidFill>
              </a:rPr>
              <a:t>ROC Curves for the Tuned Linear Regression Model</a:t>
            </a:r>
            <a:endParaRPr lang="en-US">
              <a:solidFill>
                <a:srgbClr val="FFFFFF"/>
              </a:solidFill>
              <a:latin typeface="+mn-lt"/>
              <a:ea typeface="+mn-ea"/>
              <a:cs typeface="+mn-cs"/>
            </a:endParaRPr>
          </a:p>
          <a:p>
            <a:endParaRPr lang="en-US">
              <a:solidFill>
                <a:srgbClr val="FFFFFF"/>
              </a:solidFill>
            </a:endParaRPr>
          </a:p>
        </p:txBody>
      </p:sp>
      <p:pic>
        <p:nvPicPr>
          <p:cNvPr id="7" name="Picture 6" descr="Chart, line chart&#10;&#10;Description automatically generated">
            <a:extLst>
              <a:ext uri="{FF2B5EF4-FFF2-40B4-BE49-F238E27FC236}">
                <a16:creationId xmlns:a16="http://schemas.microsoft.com/office/drawing/2014/main" id="{2BB00741-7E86-2303-B1FE-FAA3449765A1}"/>
              </a:ext>
            </a:extLst>
          </p:cNvPr>
          <p:cNvPicPr>
            <a:picLocks noChangeAspect="1"/>
          </p:cNvPicPr>
          <p:nvPr/>
        </p:nvPicPr>
        <p:blipFill rotWithShape="1">
          <a:blip r:embed="rId4"/>
          <a:srcRect l="-1" r="1101" b="4"/>
          <a:stretch/>
        </p:blipFill>
        <p:spPr>
          <a:xfrm>
            <a:off x="4093572" y="3610635"/>
            <a:ext cx="3999836" cy="2847165"/>
          </a:xfrm>
          <a:prstGeom prst="rect">
            <a:avLst/>
          </a:prstGeom>
        </p:spPr>
      </p:pic>
      <p:pic>
        <p:nvPicPr>
          <p:cNvPr id="5" name="Picture 4" descr="Chart, line chart&#10;&#10;Description automatically generated">
            <a:extLst>
              <a:ext uri="{FF2B5EF4-FFF2-40B4-BE49-F238E27FC236}">
                <a16:creationId xmlns:a16="http://schemas.microsoft.com/office/drawing/2014/main" id="{BF1E3F39-E2C9-B0ED-5160-9E072B92FFF2}"/>
              </a:ext>
            </a:extLst>
          </p:cNvPr>
          <p:cNvPicPr>
            <a:picLocks noChangeAspect="1"/>
          </p:cNvPicPr>
          <p:nvPr/>
        </p:nvPicPr>
        <p:blipFill rotWithShape="1">
          <a:blip r:embed="rId5"/>
          <a:srcRect r="1257" b="-2"/>
          <a:stretch/>
        </p:blipFill>
        <p:spPr>
          <a:xfrm>
            <a:off x="4078067" y="646338"/>
            <a:ext cx="3999836" cy="2825496"/>
          </a:xfrm>
          <a:prstGeom prst="rect">
            <a:avLst/>
          </a:prstGeom>
        </p:spPr>
      </p:pic>
      <p:pic>
        <p:nvPicPr>
          <p:cNvPr id="9" name="Picture 8" descr="Chart, line chart&#10;&#10;Description automatically generated">
            <a:extLst>
              <a:ext uri="{FF2B5EF4-FFF2-40B4-BE49-F238E27FC236}">
                <a16:creationId xmlns:a16="http://schemas.microsoft.com/office/drawing/2014/main" id="{C2740136-48AD-4297-9D12-398866F4C62B}"/>
              </a:ext>
            </a:extLst>
          </p:cNvPr>
          <p:cNvPicPr>
            <a:picLocks noChangeAspect="1"/>
          </p:cNvPicPr>
          <p:nvPr/>
        </p:nvPicPr>
        <p:blipFill rotWithShape="1">
          <a:blip r:embed="rId6"/>
          <a:srcRect l="954" r="1704" b="2"/>
          <a:stretch/>
        </p:blipFill>
        <p:spPr>
          <a:xfrm>
            <a:off x="8213019" y="1457325"/>
            <a:ext cx="3697570" cy="3943350"/>
          </a:xfrm>
          <a:prstGeom prst="rect">
            <a:avLst/>
          </a:prstGeom>
        </p:spPr>
      </p:pic>
      <p:pic>
        <p:nvPicPr>
          <p:cNvPr id="8" name="Audio 7">
            <a:hlinkClick r:id="" action="ppaction://media"/>
            <a:extLst>
              <a:ext uri="{FF2B5EF4-FFF2-40B4-BE49-F238E27FC236}">
                <a16:creationId xmlns:a16="http://schemas.microsoft.com/office/drawing/2014/main" id="{34FF6E2D-662E-CEC1-FC3C-B8BE7B939A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01324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330"/>
    </mc:Choice>
    <mc:Fallback>
      <p:transition spd="slow" advTm="20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6AA9FD28-F4CB-4CEA-AF10-ACE769CD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BB446CA6-F088-40E6-B34C-F1C2291D5A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79" name="Rectangle 78">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3" name="Rectangle 82">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4A371-EA73-1992-BB26-283D9E0B662D}"/>
              </a:ext>
            </a:extLst>
          </p:cNvPr>
          <p:cNvSpPr>
            <a:spLocks noGrp="1"/>
          </p:cNvSpPr>
          <p:nvPr>
            <p:ph type="title"/>
          </p:nvPr>
        </p:nvSpPr>
        <p:spPr>
          <a:xfrm>
            <a:off x="581192" y="702156"/>
            <a:ext cx="3433547" cy="1013800"/>
          </a:xfrm>
        </p:spPr>
        <p:txBody>
          <a:bodyPr>
            <a:normAutofit/>
          </a:bodyPr>
          <a:lstStyle/>
          <a:p>
            <a:pPr lvl="0"/>
            <a:r>
              <a:rPr lang="en-GB">
                <a:solidFill>
                  <a:srgbClr val="FFFFFF"/>
                </a:solidFill>
              </a:rPr>
              <a:t>Decision tree model</a:t>
            </a:r>
            <a:endParaRPr lang="en-GB" dirty="0">
              <a:solidFill>
                <a:srgbClr val="FFFFFF"/>
              </a:solidFill>
            </a:endParaRPr>
          </a:p>
        </p:txBody>
      </p:sp>
      <p:sp>
        <p:nvSpPr>
          <p:cNvPr id="4" name="Content Placeholder 3">
            <a:extLst>
              <a:ext uri="{FF2B5EF4-FFF2-40B4-BE49-F238E27FC236}">
                <a16:creationId xmlns:a16="http://schemas.microsoft.com/office/drawing/2014/main" id="{8910FD81-418B-C799-A6EA-66D18FD358F4}"/>
              </a:ext>
            </a:extLst>
          </p:cNvPr>
          <p:cNvSpPr>
            <a:spLocks noGrp="1"/>
          </p:cNvSpPr>
          <p:nvPr>
            <p:ph idx="1"/>
          </p:nvPr>
        </p:nvSpPr>
        <p:spPr>
          <a:xfrm>
            <a:off x="661361" y="2424136"/>
            <a:ext cx="3353378" cy="3434663"/>
          </a:xfrm>
        </p:spPr>
        <p:txBody>
          <a:bodyPr>
            <a:normAutofit/>
          </a:bodyPr>
          <a:lstStyle/>
          <a:p>
            <a:r>
              <a:rPr lang="en-US">
                <a:solidFill>
                  <a:srgbClr val="FFFFFF"/>
                </a:solidFill>
              </a:rPr>
              <a:t>Lift Curves for the Tuned Linear Regression Model</a:t>
            </a:r>
            <a:endParaRPr lang="en-US">
              <a:solidFill>
                <a:srgbClr val="FFFFFF"/>
              </a:solidFill>
              <a:latin typeface="+mn-lt"/>
              <a:ea typeface="+mn-ea"/>
              <a:cs typeface="+mn-cs"/>
            </a:endParaRPr>
          </a:p>
          <a:p>
            <a:endParaRPr lang="en-US">
              <a:solidFill>
                <a:srgbClr val="FFFFFF"/>
              </a:solidFill>
            </a:endParaRPr>
          </a:p>
        </p:txBody>
      </p:sp>
      <p:pic>
        <p:nvPicPr>
          <p:cNvPr id="5" name="Picture 4" descr="Chart, line chart&#10;&#10;Description automatically generated">
            <a:extLst>
              <a:ext uri="{FF2B5EF4-FFF2-40B4-BE49-F238E27FC236}">
                <a16:creationId xmlns:a16="http://schemas.microsoft.com/office/drawing/2014/main" id="{1FC746DB-BA21-7608-65FA-2251C290DECF}"/>
              </a:ext>
            </a:extLst>
          </p:cNvPr>
          <p:cNvPicPr>
            <a:picLocks noChangeAspect="1"/>
          </p:cNvPicPr>
          <p:nvPr/>
        </p:nvPicPr>
        <p:blipFill rotWithShape="1">
          <a:blip r:embed="rId4"/>
          <a:srcRect l="971" t="1" r="23236" b="-3"/>
          <a:stretch/>
        </p:blipFill>
        <p:spPr>
          <a:xfrm>
            <a:off x="4143647" y="619432"/>
            <a:ext cx="3777691" cy="2847165"/>
          </a:xfrm>
          <a:prstGeom prst="rect">
            <a:avLst/>
          </a:prstGeom>
        </p:spPr>
      </p:pic>
      <p:pic>
        <p:nvPicPr>
          <p:cNvPr id="9" name="Picture 8" descr="Chart, line chart&#10;&#10;Description automatically generated">
            <a:extLst>
              <a:ext uri="{FF2B5EF4-FFF2-40B4-BE49-F238E27FC236}">
                <a16:creationId xmlns:a16="http://schemas.microsoft.com/office/drawing/2014/main" id="{0045C8FA-9539-1FC9-23B8-0AD3B23071B7}"/>
              </a:ext>
            </a:extLst>
          </p:cNvPr>
          <p:cNvPicPr>
            <a:picLocks noChangeAspect="1"/>
          </p:cNvPicPr>
          <p:nvPr/>
        </p:nvPicPr>
        <p:blipFill rotWithShape="1">
          <a:blip r:embed="rId5"/>
          <a:srcRect l="2490" r="26803"/>
          <a:stretch/>
        </p:blipFill>
        <p:spPr>
          <a:xfrm>
            <a:off x="8317314" y="1306577"/>
            <a:ext cx="3371849" cy="4244846"/>
          </a:xfrm>
          <a:prstGeom prst="rect">
            <a:avLst/>
          </a:prstGeom>
        </p:spPr>
      </p:pic>
      <p:pic>
        <p:nvPicPr>
          <p:cNvPr id="7" name="Picture 6" descr="Chart, histogram&#10;&#10;Description automatically generated">
            <a:extLst>
              <a:ext uri="{FF2B5EF4-FFF2-40B4-BE49-F238E27FC236}">
                <a16:creationId xmlns:a16="http://schemas.microsoft.com/office/drawing/2014/main" id="{125C9C56-06A5-8FED-98A8-7B0463F6747B}"/>
              </a:ext>
            </a:extLst>
          </p:cNvPr>
          <p:cNvPicPr>
            <a:picLocks noChangeAspect="1"/>
          </p:cNvPicPr>
          <p:nvPr/>
        </p:nvPicPr>
        <p:blipFill rotWithShape="1">
          <a:blip r:embed="rId6"/>
          <a:srcRect l="-543" r="22848" b="2"/>
          <a:stretch/>
        </p:blipFill>
        <p:spPr>
          <a:xfrm>
            <a:off x="4143646" y="3581801"/>
            <a:ext cx="3777691" cy="2847165"/>
          </a:xfrm>
          <a:prstGeom prst="rect">
            <a:avLst/>
          </a:prstGeom>
        </p:spPr>
      </p:pic>
      <p:pic>
        <p:nvPicPr>
          <p:cNvPr id="8" name="Audio 7">
            <a:hlinkClick r:id="" action="ppaction://media"/>
            <a:extLst>
              <a:ext uri="{FF2B5EF4-FFF2-40B4-BE49-F238E27FC236}">
                <a16:creationId xmlns:a16="http://schemas.microsoft.com/office/drawing/2014/main" id="{5EBC584A-B42B-3E85-22AC-6CE54B15BB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68804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632"/>
    </mc:Choice>
    <mc:Fallback>
      <p:transition spd="slow" advTm="9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extLst>
              <p:ext uri="{D42A27DB-BD31-4B8C-83A1-F6EECF244321}">
                <p14:modId xmlns:p14="http://schemas.microsoft.com/office/powerpoint/2010/main" val="3449590260"/>
              </p:ext>
            </p:extLst>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Content Placeholder 8">
            <a:extLst>
              <a:ext uri="{FF2B5EF4-FFF2-40B4-BE49-F238E27FC236}">
                <a16:creationId xmlns:a16="http://schemas.microsoft.com/office/drawing/2014/main" id="{A64C83DC-4353-0E95-2B49-3DAC2478C257}"/>
              </a:ext>
            </a:extLst>
          </p:cNvPr>
          <p:cNvGraphicFramePr>
            <a:graphicFrameLocks noGrp="1"/>
          </p:cNvGraphicFramePr>
          <p:nvPr>
            <p:ph idx="1"/>
            <p:extLst>
              <p:ext uri="{D42A27DB-BD31-4B8C-83A1-F6EECF244321}">
                <p14:modId xmlns:p14="http://schemas.microsoft.com/office/powerpoint/2010/main" val="539660138"/>
              </p:ext>
            </p:extLst>
          </p:nvPr>
        </p:nvGraphicFramePr>
        <p:xfrm>
          <a:off x="581190" y="2800864"/>
          <a:ext cx="11029615" cy="36783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0342F5F3-FBF9-D335-E08B-B7C598389D92}"/>
              </a:ext>
            </a:extLst>
          </p:cNvPr>
          <p:cNvSpPr txBox="1"/>
          <p:nvPr/>
        </p:nvSpPr>
        <p:spPr>
          <a:xfrm>
            <a:off x="581190" y="1963188"/>
            <a:ext cx="5969725" cy="769441"/>
          </a:xfrm>
          <a:prstGeom prst="rect">
            <a:avLst/>
          </a:prstGeom>
          <a:noFill/>
        </p:spPr>
        <p:txBody>
          <a:bodyPr wrap="square" rtlCol="0">
            <a:spAutoFit/>
          </a:bodyPr>
          <a:lstStyle/>
          <a:p>
            <a:r>
              <a:rPr lang="en-US" sz="4400" dirty="0">
                <a:latin typeface="Britannic Bold" panose="020B0903060703020204" pitchFamily="34" charset="77"/>
              </a:rPr>
              <a:t>Selection Criteria:</a:t>
            </a:r>
          </a:p>
        </p:txBody>
      </p:sp>
      <p:pic>
        <p:nvPicPr>
          <p:cNvPr id="2" name="Audio 1">
            <a:hlinkClick r:id="" action="ppaction://media"/>
            <a:extLst>
              <a:ext uri="{FF2B5EF4-FFF2-40B4-BE49-F238E27FC236}">
                <a16:creationId xmlns:a16="http://schemas.microsoft.com/office/drawing/2014/main" id="{4591DE89-028A-B531-BE5E-CCF0D3C6D101}"/>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18305361"/>
      </p:ext>
    </p:extLst>
  </p:cSld>
  <p:clrMapOvr>
    <a:masterClrMapping/>
  </p:clrMapOvr>
  <mc:AlternateContent xmlns:mc="http://schemas.openxmlformats.org/markup-compatibility/2006">
    <mc:Choice xmlns:p14="http://schemas.microsoft.com/office/powerpoint/2010/main" Requires="p14">
      <p:transition spd="slow" p14:dur="2000" advTm="31445"/>
    </mc:Choice>
    <mc:Fallback>
      <p:transition spd="slow" advTm="31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A371-EA73-1992-BB26-283D9E0B662D}"/>
              </a:ext>
            </a:extLst>
          </p:cNvPr>
          <p:cNvSpPr>
            <a:spLocks noGrp="1"/>
          </p:cNvSpPr>
          <p:nvPr>
            <p:ph type="title"/>
          </p:nvPr>
        </p:nvSpPr>
        <p:spPr>
          <a:xfrm>
            <a:off x="581192" y="702156"/>
            <a:ext cx="11029616" cy="1013800"/>
          </a:xfrm>
        </p:spPr>
        <p:txBody>
          <a:bodyPr>
            <a:normAutofit/>
          </a:bodyPr>
          <a:lstStyle/>
          <a:p>
            <a:pPr lvl="0"/>
            <a:r>
              <a:rPr lang="en-GB" dirty="0">
                <a:solidFill>
                  <a:srgbClr val="FFFFFF"/>
                </a:solidFill>
              </a:rPr>
              <a:t>CONCLUSION</a:t>
            </a:r>
          </a:p>
        </p:txBody>
      </p:sp>
      <p:sp>
        <p:nvSpPr>
          <p:cNvPr id="4" name="Content Placeholder 3">
            <a:extLst>
              <a:ext uri="{FF2B5EF4-FFF2-40B4-BE49-F238E27FC236}">
                <a16:creationId xmlns:a16="http://schemas.microsoft.com/office/drawing/2014/main" id="{8910FD81-418B-C799-A6EA-66D18FD358F4}"/>
              </a:ext>
            </a:extLst>
          </p:cNvPr>
          <p:cNvSpPr>
            <a:spLocks noGrp="1"/>
          </p:cNvSpPr>
          <p:nvPr>
            <p:ph idx="1"/>
          </p:nvPr>
        </p:nvSpPr>
        <p:spPr>
          <a:xfrm>
            <a:off x="581191" y="2180496"/>
            <a:ext cx="11029615" cy="4045683"/>
          </a:xfrm>
        </p:spPr>
        <p:txBody>
          <a:bodyPr>
            <a:normAutofit/>
          </a:bodyPr>
          <a:lstStyle/>
          <a:p>
            <a:pPr marL="0" indent="0">
              <a:buNone/>
            </a:pPr>
            <a:r>
              <a:rPr lang="en-US" sz="2400" b="1" dirty="0">
                <a:solidFill>
                  <a:schemeClr val="tx1"/>
                </a:solidFill>
              </a:rPr>
              <a:t>Business Findings and Recommendations:</a:t>
            </a:r>
          </a:p>
          <a:p>
            <a:pPr>
              <a:buFont typeface="Wingdings" pitchFamily="2" charset="2"/>
              <a:buChar char="Ø"/>
            </a:pPr>
            <a:r>
              <a:rPr lang="en-US" sz="2400" dirty="0">
                <a:solidFill>
                  <a:schemeClr val="tx1"/>
                </a:solidFill>
              </a:rPr>
              <a:t>The main factors that influence whether persistent heart failure develops as a side effect of myocardial infarction are age, gender, and past medical records.</a:t>
            </a:r>
          </a:p>
          <a:p>
            <a:pPr>
              <a:buFont typeface="Wingdings" pitchFamily="2" charset="2"/>
              <a:buChar char="Ø"/>
            </a:pPr>
            <a:r>
              <a:rPr lang="en-US" sz="2400" dirty="0">
                <a:solidFill>
                  <a:schemeClr val="tx1"/>
                </a:solidFill>
              </a:rPr>
              <a:t>If atrial fibrillation is seen on the ECG at the time of hospital admission and there is a family history of chronic heart failure, there is a very high likelihood that the patient will develop chronic heart failure.</a:t>
            </a:r>
          </a:p>
          <a:p>
            <a:pPr>
              <a:buFont typeface="Wingdings" pitchFamily="2" charset="2"/>
              <a:buChar char="Ø"/>
            </a:pPr>
            <a:r>
              <a:rPr lang="en-US" sz="2400" dirty="0">
                <a:solidFill>
                  <a:schemeClr val="tx1"/>
                </a:solidFill>
              </a:rPr>
              <a:t>Therefore, older patients with already-evaluated medical issues such as diabetes, heart-related history, or chronic bronchitis should receive more precise care and should not hesitate in rushing to the hospital.</a:t>
            </a:r>
          </a:p>
        </p:txBody>
      </p:sp>
      <p:pic>
        <p:nvPicPr>
          <p:cNvPr id="12" name="Audio 11">
            <a:hlinkClick r:id="" action="ppaction://media"/>
            <a:extLst>
              <a:ext uri="{FF2B5EF4-FFF2-40B4-BE49-F238E27FC236}">
                <a16:creationId xmlns:a16="http://schemas.microsoft.com/office/drawing/2014/main" id="{0600DE3E-2975-1A7A-3F5B-91C6BF4FBD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75305565"/>
      </p:ext>
    </p:extLst>
  </p:cSld>
  <p:clrMapOvr>
    <a:masterClrMapping/>
  </p:clrMapOvr>
  <mc:AlternateContent xmlns:mc="http://schemas.openxmlformats.org/markup-compatibility/2006">
    <mc:Choice xmlns:p14="http://schemas.microsoft.com/office/powerpoint/2010/main" Requires="p14">
      <p:transition spd="slow" p14:dur="2000" advTm="34551"/>
    </mc:Choice>
    <mc:Fallback>
      <p:transition spd="slow" advTm="34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A371-EA73-1992-BB26-283D9E0B662D}"/>
              </a:ext>
            </a:extLst>
          </p:cNvPr>
          <p:cNvSpPr>
            <a:spLocks noGrp="1"/>
          </p:cNvSpPr>
          <p:nvPr>
            <p:ph type="title"/>
          </p:nvPr>
        </p:nvSpPr>
        <p:spPr>
          <a:xfrm>
            <a:off x="581192" y="702156"/>
            <a:ext cx="11029616" cy="1013800"/>
          </a:xfrm>
        </p:spPr>
        <p:txBody>
          <a:bodyPr>
            <a:normAutofit/>
          </a:bodyPr>
          <a:lstStyle/>
          <a:p>
            <a:pPr lvl="0"/>
            <a:r>
              <a:rPr lang="en-GB" dirty="0">
                <a:solidFill>
                  <a:srgbClr val="FFFFFF"/>
                </a:solidFill>
              </a:rPr>
              <a:t>APPENDIX</a:t>
            </a:r>
          </a:p>
        </p:txBody>
      </p:sp>
      <p:sp>
        <p:nvSpPr>
          <p:cNvPr id="4" name="Content Placeholder 3">
            <a:extLst>
              <a:ext uri="{FF2B5EF4-FFF2-40B4-BE49-F238E27FC236}">
                <a16:creationId xmlns:a16="http://schemas.microsoft.com/office/drawing/2014/main" id="{8910FD81-418B-C799-A6EA-66D18FD358F4}"/>
              </a:ext>
            </a:extLst>
          </p:cNvPr>
          <p:cNvSpPr>
            <a:spLocks noGrp="1"/>
          </p:cNvSpPr>
          <p:nvPr>
            <p:ph idx="1"/>
          </p:nvPr>
        </p:nvSpPr>
        <p:spPr>
          <a:xfrm>
            <a:off x="479029" y="1982192"/>
            <a:ext cx="11029615" cy="4045683"/>
          </a:xfrm>
        </p:spPr>
        <p:txBody>
          <a:bodyPr>
            <a:normAutofit/>
          </a:bodyPr>
          <a:lstStyle/>
          <a:p>
            <a:pPr marL="0" indent="0">
              <a:buNone/>
            </a:pPr>
            <a:r>
              <a:rPr lang="en-GB" sz="2400" dirty="0">
                <a:solidFill>
                  <a:schemeClr val="accent1"/>
                </a:solidFill>
              </a:rPr>
              <a:t>Nominal Logistic Regression Model</a:t>
            </a:r>
          </a:p>
          <a:p>
            <a:pPr marL="0" indent="0">
              <a:buNone/>
            </a:pPr>
            <a:endParaRPr lang="en-GB" sz="2400" dirty="0">
              <a:solidFill>
                <a:schemeClr val="accent1"/>
              </a:solidFill>
            </a:endParaRPr>
          </a:p>
          <a:p>
            <a:pPr marL="0" indent="0">
              <a:buNone/>
            </a:pPr>
            <a:endParaRPr lang="en-GB" sz="2400" dirty="0">
              <a:solidFill>
                <a:schemeClr val="accent1"/>
              </a:solidFill>
            </a:endParaRPr>
          </a:p>
          <a:p>
            <a:pPr marL="0" indent="0">
              <a:buNone/>
            </a:pPr>
            <a:endParaRPr lang="en-GB" sz="2400" dirty="0">
              <a:solidFill>
                <a:schemeClr val="accent1"/>
              </a:solidFill>
            </a:endParaRPr>
          </a:p>
          <a:p>
            <a:pPr marL="0" indent="0">
              <a:buNone/>
            </a:pPr>
            <a:endParaRPr lang="en-GB" sz="2400" dirty="0">
              <a:solidFill>
                <a:schemeClr val="accent1"/>
              </a:solidFill>
            </a:endParaRPr>
          </a:p>
          <a:p>
            <a:pPr marL="0" indent="0">
              <a:buNone/>
            </a:pPr>
            <a:endParaRPr lang="en-GB" sz="2400" dirty="0">
              <a:solidFill>
                <a:schemeClr val="accent1"/>
              </a:solidFill>
            </a:endParaRPr>
          </a:p>
          <a:p>
            <a:pPr marL="0" indent="0">
              <a:buNone/>
            </a:pPr>
            <a:endParaRPr lang="en-GB" sz="2400" dirty="0">
              <a:solidFill>
                <a:schemeClr val="accent1"/>
              </a:solidFill>
            </a:endParaRPr>
          </a:p>
          <a:p>
            <a:pPr marL="0" indent="0">
              <a:buNone/>
            </a:pPr>
            <a:endParaRPr lang="en-US" sz="2400" dirty="0">
              <a:solidFill>
                <a:schemeClr val="tx1"/>
              </a:solidFill>
            </a:endParaRPr>
          </a:p>
        </p:txBody>
      </p:sp>
      <p:pic>
        <p:nvPicPr>
          <p:cNvPr id="3" name="Picture 2" descr="Text&#10;&#10;Description automatically generated">
            <a:extLst>
              <a:ext uri="{FF2B5EF4-FFF2-40B4-BE49-F238E27FC236}">
                <a16:creationId xmlns:a16="http://schemas.microsoft.com/office/drawing/2014/main" id="{ED7FFF1B-6A52-6E2A-0A60-8814434238C7}"/>
              </a:ext>
            </a:extLst>
          </p:cNvPr>
          <p:cNvPicPr>
            <a:picLocks noChangeAspect="1"/>
          </p:cNvPicPr>
          <p:nvPr/>
        </p:nvPicPr>
        <p:blipFill rotWithShape="1">
          <a:blip r:embed="rId4"/>
          <a:srcRect l="10" r="11569" b="2"/>
          <a:stretch/>
        </p:blipFill>
        <p:spPr>
          <a:xfrm>
            <a:off x="6546512" y="2110163"/>
            <a:ext cx="5411025" cy="4045682"/>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D69322B1-C88C-A230-6799-A0F13AB8CC22}"/>
              </a:ext>
            </a:extLst>
          </p:cNvPr>
          <p:cNvPicPr>
            <a:picLocks noChangeAspect="1"/>
          </p:cNvPicPr>
          <p:nvPr/>
        </p:nvPicPr>
        <p:blipFill>
          <a:blip r:embed="rId5"/>
          <a:stretch>
            <a:fillRect/>
          </a:stretch>
        </p:blipFill>
        <p:spPr>
          <a:xfrm>
            <a:off x="683356" y="2765428"/>
            <a:ext cx="5658829" cy="3326432"/>
          </a:xfrm>
          <a:prstGeom prst="rect">
            <a:avLst/>
          </a:prstGeom>
        </p:spPr>
      </p:pic>
      <p:pic>
        <p:nvPicPr>
          <p:cNvPr id="6" name="Audio 5">
            <a:hlinkClick r:id="" action="ppaction://media"/>
            <a:extLst>
              <a:ext uri="{FF2B5EF4-FFF2-40B4-BE49-F238E27FC236}">
                <a16:creationId xmlns:a16="http://schemas.microsoft.com/office/drawing/2014/main" id="{4F4BE583-377C-F36B-DF16-C2539E910A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1338346"/>
      </p:ext>
    </p:extLst>
  </p:cSld>
  <p:clrMapOvr>
    <a:masterClrMapping/>
  </p:clrMapOvr>
  <mc:AlternateContent xmlns:mc="http://schemas.openxmlformats.org/markup-compatibility/2006">
    <mc:Choice xmlns:p14="http://schemas.microsoft.com/office/powerpoint/2010/main" Requires="p14">
      <p:transition spd="slow" p14:dur="2000" advTm="2645"/>
    </mc:Choice>
    <mc:Fallback>
      <p:transition spd="slow" advTm="2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C763E6-0FEC-0AF1-9AD2-7E3C83BD0423}"/>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Objective:</a:t>
            </a:r>
            <a:endParaRPr lang="en-US" dirty="0">
              <a:solidFill>
                <a:schemeClr val="accent1"/>
              </a:solidFill>
            </a:endParaRPr>
          </a:p>
        </p:txBody>
      </p:sp>
      <p:sp>
        <p:nvSpPr>
          <p:cNvPr id="83" name="Rectangle 82">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Content Placeholder 2">
            <a:extLst>
              <a:ext uri="{FF2B5EF4-FFF2-40B4-BE49-F238E27FC236}">
                <a16:creationId xmlns:a16="http://schemas.microsoft.com/office/drawing/2014/main" id="{EDDFE1F2-622B-0DE9-1C39-40AF5D238AA6}"/>
              </a:ext>
            </a:extLst>
          </p:cNvPr>
          <p:cNvGraphicFramePr>
            <a:graphicFrameLocks noGrp="1"/>
          </p:cNvGraphicFramePr>
          <p:nvPr>
            <p:ph idx="1"/>
            <p:extLst>
              <p:ext uri="{D42A27DB-BD31-4B8C-83A1-F6EECF244321}">
                <p14:modId xmlns:p14="http://schemas.microsoft.com/office/powerpoint/2010/main" val="1793541029"/>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1B65A488-C345-92E3-412C-118CA98E11D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0762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9392"/>
    </mc:Choice>
    <mc:Fallback>
      <p:transition spd="slow" advTm="19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A371-EA73-1992-BB26-283D9E0B662D}"/>
              </a:ext>
            </a:extLst>
          </p:cNvPr>
          <p:cNvSpPr>
            <a:spLocks noGrp="1"/>
          </p:cNvSpPr>
          <p:nvPr>
            <p:ph type="title"/>
          </p:nvPr>
        </p:nvSpPr>
        <p:spPr>
          <a:xfrm>
            <a:off x="581192" y="702156"/>
            <a:ext cx="11029616" cy="1013800"/>
          </a:xfrm>
        </p:spPr>
        <p:txBody>
          <a:bodyPr>
            <a:normAutofit/>
          </a:bodyPr>
          <a:lstStyle/>
          <a:p>
            <a:pPr lvl="0"/>
            <a:r>
              <a:rPr lang="en-GB" dirty="0">
                <a:solidFill>
                  <a:srgbClr val="FFFFFF"/>
                </a:solidFill>
              </a:rPr>
              <a:t>APPENDIX</a:t>
            </a:r>
          </a:p>
        </p:txBody>
      </p:sp>
      <p:pic>
        <p:nvPicPr>
          <p:cNvPr id="27" name="Picture 26" descr="Chart, line chart&#10;&#10;Description automatically generated">
            <a:extLst>
              <a:ext uri="{FF2B5EF4-FFF2-40B4-BE49-F238E27FC236}">
                <a16:creationId xmlns:a16="http://schemas.microsoft.com/office/drawing/2014/main" id="{819D1801-AD3E-D694-4A24-BA3B5BE5778E}"/>
              </a:ext>
            </a:extLst>
          </p:cNvPr>
          <p:cNvPicPr>
            <a:picLocks noChangeAspect="1"/>
          </p:cNvPicPr>
          <p:nvPr/>
        </p:nvPicPr>
        <p:blipFill>
          <a:blip r:embed="rId4"/>
          <a:stretch>
            <a:fillRect/>
          </a:stretch>
        </p:blipFill>
        <p:spPr>
          <a:xfrm>
            <a:off x="7838432" y="2904226"/>
            <a:ext cx="3612565" cy="2200961"/>
          </a:xfrm>
          <a:prstGeom prst="rect">
            <a:avLst/>
          </a:prstGeom>
        </p:spPr>
      </p:pic>
      <p:pic>
        <p:nvPicPr>
          <p:cNvPr id="29" name="Picture 28" descr="Chart, line chart&#10;&#10;Description automatically generated">
            <a:extLst>
              <a:ext uri="{FF2B5EF4-FFF2-40B4-BE49-F238E27FC236}">
                <a16:creationId xmlns:a16="http://schemas.microsoft.com/office/drawing/2014/main" id="{6CBC8343-5DD7-3A73-E902-FE19B63F26C5}"/>
              </a:ext>
            </a:extLst>
          </p:cNvPr>
          <p:cNvPicPr>
            <a:picLocks noChangeAspect="1"/>
          </p:cNvPicPr>
          <p:nvPr/>
        </p:nvPicPr>
        <p:blipFill>
          <a:blip r:embed="rId5"/>
          <a:stretch>
            <a:fillRect/>
          </a:stretch>
        </p:blipFill>
        <p:spPr>
          <a:xfrm>
            <a:off x="462119" y="2904227"/>
            <a:ext cx="3618097" cy="2237818"/>
          </a:xfrm>
          <a:prstGeom prst="rect">
            <a:avLst/>
          </a:prstGeom>
        </p:spPr>
      </p:pic>
      <p:sp>
        <p:nvSpPr>
          <p:cNvPr id="4" name="Content Placeholder 3">
            <a:extLst>
              <a:ext uri="{FF2B5EF4-FFF2-40B4-BE49-F238E27FC236}">
                <a16:creationId xmlns:a16="http://schemas.microsoft.com/office/drawing/2014/main" id="{8910FD81-418B-C799-A6EA-66D18FD358F4}"/>
              </a:ext>
            </a:extLst>
          </p:cNvPr>
          <p:cNvSpPr>
            <a:spLocks noGrp="1"/>
          </p:cNvSpPr>
          <p:nvPr>
            <p:ph idx="1"/>
          </p:nvPr>
        </p:nvSpPr>
        <p:spPr>
          <a:xfrm>
            <a:off x="1715928" y="2378669"/>
            <a:ext cx="7747561" cy="646331"/>
          </a:xfrm>
        </p:spPr>
        <p:txBody>
          <a:bodyPr>
            <a:normAutofit/>
          </a:bodyPr>
          <a:lstStyle/>
          <a:p>
            <a:pPr marL="0" indent="0">
              <a:buNone/>
            </a:pPr>
            <a:r>
              <a:rPr lang="en-US" sz="2400" dirty="0">
                <a:solidFill>
                  <a:schemeClr val="tx1"/>
                </a:solidFill>
              </a:rPr>
              <a:t>ROC Curves for the Tuned Linear Regression Model</a:t>
            </a:r>
            <a:endParaRPr lang="en-US" sz="2400" dirty="0">
              <a:solidFill>
                <a:schemeClr val="tx1"/>
              </a:solidFill>
              <a:latin typeface="+mn-lt"/>
              <a:ea typeface="+mn-ea"/>
              <a:cs typeface="+mn-cs"/>
            </a:endParaRPr>
          </a:p>
          <a:p>
            <a:endParaRPr lang="en-US" dirty="0"/>
          </a:p>
        </p:txBody>
      </p:sp>
      <p:pic>
        <p:nvPicPr>
          <p:cNvPr id="34" name="Picture 33" descr="Chart, line chart&#10;&#10;Description automatically generated">
            <a:extLst>
              <a:ext uri="{FF2B5EF4-FFF2-40B4-BE49-F238E27FC236}">
                <a16:creationId xmlns:a16="http://schemas.microsoft.com/office/drawing/2014/main" id="{C4C414B2-A895-040F-3A37-EBD1A58FCC56}"/>
              </a:ext>
            </a:extLst>
          </p:cNvPr>
          <p:cNvPicPr>
            <a:picLocks noChangeAspect="1"/>
          </p:cNvPicPr>
          <p:nvPr/>
        </p:nvPicPr>
        <p:blipFill>
          <a:blip r:embed="rId6"/>
          <a:stretch>
            <a:fillRect/>
          </a:stretch>
        </p:blipFill>
        <p:spPr>
          <a:xfrm>
            <a:off x="4153040" y="2904227"/>
            <a:ext cx="3612565" cy="2237818"/>
          </a:xfrm>
          <a:prstGeom prst="rect">
            <a:avLst/>
          </a:prstGeom>
        </p:spPr>
      </p:pic>
      <p:sp>
        <p:nvSpPr>
          <p:cNvPr id="5" name="TextBox 4">
            <a:extLst>
              <a:ext uri="{FF2B5EF4-FFF2-40B4-BE49-F238E27FC236}">
                <a16:creationId xmlns:a16="http://schemas.microsoft.com/office/drawing/2014/main" id="{3519AEE1-7BBE-C7D9-7876-224A30A3113F}"/>
              </a:ext>
            </a:extLst>
          </p:cNvPr>
          <p:cNvSpPr txBox="1"/>
          <p:nvPr/>
        </p:nvSpPr>
        <p:spPr>
          <a:xfrm>
            <a:off x="581191" y="1793397"/>
            <a:ext cx="6097836" cy="830997"/>
          </a:xfrm>
          <a:prstGeom prst="rect">
            <a:avLst/>
          </a:prstGeom>
          <a:noFill/>
        </p:spPr>
        <p:txBody>
          <a:bodyPr wrap="square">
            <a:spAutoFit/>
          </a:bodyPr>
          <a:lstStyle/>
          <a:p>
            <a:pPr marL="0" indent="0">
              <a:buNone/>
            </a:pPr>
            <a:r>
              <a:rPr lang="en-GB" sz="2400" dirty="0">
                <a:solidFill>
                  <a:schemeClr val="accent1"/>
                </a:solidFill>
              </a:rPr>
              <a:t>Nominal Logistic Regression Model</a:t>
            </a:r>
          </a:p>
          <a:p>
            <a:pPr marL="0" indent="0">
              <a:buNone/>
            </a:pPr>
            <a:endParaRPr lang="en-GB" sz="2400" dirty="0">
              <a:solidFill>
                <a:schemeClr val="accent1"/>
              </a:solidFill>
            </a:endParaRPr>
          </a:p>
        </p:txBody>
      </p:sp>
      <p:graphicFrame>
        <p:nvGraphicFramePr>
          <p:cNvPr id="3" name="Table 2">
            <a:extLst>
              <a:ext uri="{FF2B5EF4-FFF2-40B4-BE49-F238E27FC236}">
                <a16:creationId xmlns:a16="http://schemas.microsoft.com/office/drawing/2014/main" id="{425563F7-DA01-B178-D766-9EFA153BCD4B}"/>
              </a:ext>
            </a:extLst>
          </p:cNvPr>
          <p:cNvGraphicFramePr>
            <a:graphicFrameLocks noGrp="1"/>
          </p:cNvGraphicFramePr>
          <p:nvPr>
            <p:extLst>
              <p:ext uri="{D42A27DB-BD31-4B8C-83A1-F6EECF244321}">
                <p14:modId xmlns:p14="http://schemas.microsoft.com/office/powerpoint/2010/main" val="913209722"/>
              </p:ext>
            </p:extLst>
          </p:nvPr>
        </p:nvGraphicFramePr>
        <p:xfrm>
          <a:off x="1958765" y="5385020"/>
          <a:ext cx="7504724" cy="1217426"/>
        </p:xfrm>
        <a:graphic>
          <a:graphicData uri="http://schemas.openxmlformats.org/drawingml/2006/table">
            <a:tbl>
              <a:tblPr firstRow="1" bandRow="1">
                <a:tableStyleId>{5C22544A-7EE6-4342-B048-85BDC9FD1C3A}</a:tableStyleId>
              </a:tblPr>
              <a:tblGrid>
                <a:gridCol w="1500945">
                  <a:extLst>
                    <a:ext uri="{9D8B030D-6E8A-4147-A177-3AD203B41FA5}">
                      <a16:colId xmlns:a16="http://schemas.microsoft.com/office/drawing/2014/main" val="2808540139"/>
                    </a:ext>
                  </a:extLst>
                </a:gridCol>
                <a:gridCol w="1826238">
                  <a:extLst>
                    <a:ext uri="{9D8B030D-6E8A-4147-A177-3AD203B41FA5}">
                      <a16:colId xmlns:a16="http://schemas.microsoft.com/office/drawing/2014/main" val="1238203778"/>
                    </a:ext>
                  </a:extLst>
                </a:gridCol>
                <a:gridCol w="1408216">
                  <a:extLst>
                    <a:ext uri="{9D8B030D-6E8A-4147-A177-3AD203B41FA5}">
                      <a16:colId xmlns:a16="http://schemas.microsoft.com/office/drawing/2014/main" val="1959772777"/>
                    </a:ext>
                  </a:extLst>
                </a:gridCol>
                <a:gridCol w="1528355">
                  <a:extLst>
                    <a:ext uri="{9D8B030D-6E8A-4147-A177-3AD203B41FA5}">
                      <a16:colId xmlns:a16="http://schemas.microsoft.com/office/drawing/2014/main" val="4288315103"/>
                    </a:ext>
                  </a:extLst>
                </a:gridCol>
                <a:gridCol w="1240970">
                  <a:extLst>
                    <a:ext uri="{9D8B030D-6E8A-4147-A177-3AD203B41FA5}">
                      <a16:colId xmlns:a16="http://schemas.microsoft.com/office/drawing/2014/main" val="3442822310"/>
                    </a:ext>
                  </a:extLst>
                </a:gridCol>
              </a:tblGrid>
              <a:tr h="569726">
                <a:tc>
                  <a:txBody>
                    <a:bodyPr/>
                    <a:lstStyle/>
                    <a:p>
                      <a:pPr algn="ctr" rtl="0" fontAlgn="ctr"/>
                      <a:r>
                        <a:rPr lang="en-IN" sz="1000" u="none" strike="noStrike" dirty="0">
                          <a:effectLst/>
                        </a:rPr>
                        <a:t>Data Set</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Misclassification rate</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RASE</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Total Accuracy</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Accuracy of 1</a:t>
                      </a:r>
                    </a:p>
                  </a:txBody>
                  <a:tcPr marL="9525" marR="9525" marT="9525" marB="0" anchor="ctr"/>
                </a:tc>
                <a:extLst>
                  <a:ext uri="{0D108BD9-81ED-4DB2-BD59-A6C34878D82A}">
                    <a16:rowId xmlns:a16="http://schemas.microsoft.com/office/drawing/2014/main" val="3705190485"/>
                  </a:ext>
                </a:extLst>
              </a:tr>
              <a:tr h="215900">
                <a:tc>
                  <a:txBody>
                    <a:bodyPr/>
                    <a:lstStyle/>
                    <a:p>
                      <a:pPr algn="ctr" rtl="0" fontAlgn="ctr"/>
                      <a:r>
                        <a:rPr lang="en-IN" sz="1000" u="none" strike="noStrike">
                          <a:effectLst/>
                        </a:rPr>
                        <a:t>Training</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19.24%</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0.3798</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80.76%</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34.02%</a:t>
                      </a:r>
                      <a:endParaRPr lang="en-IN" sz="1000" b="0" i="0" u="none" strike="noStrike" dirty="0">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353122995"/>
                  </a:ext>
                </a:extLst>
              </a:tr>
              <a:tr h="215900">
                <a:tc>
                  <a:txBody>
                    <a:bodyPr/>
                    <a:lstStyle/>
                    <a:p>
                      <a:pPr algn="ctr" rtl="0" fontAlgn="ctr"/>
                      <a:r>
                        <a:rPr lang="en-IN" sz="1000" u="none" strike="noStrike">
                          <a:effectLst/>
                        </a:rPr>
                        <a:t>Validation</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21.05%</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0.3946</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78.95%</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25.40%</a:t>
                      </a:r>
                      <a:endParaRPr lang="en-IN" sz="1000" b="0" i="0" u="none" strike="noStrike">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1225774345"/>
                  </a:ext>
                </a:extLst>
              </a:tr>
              <a:tr h="215900">
                <a:tc>
                  <a:txBody>
                    <a:bodyPr/>
                    <a:lstStyle/>
                    <a:p>
                      <a:pPr algn="ctr" rtl="0" fontAlgn="ctr"/>
                      <a:r>
                        <a:rPr lang="en-IN" sz="1000" u="none" strike="noStrike">
                          <a:effectLst/>
                        </a:rPr>
                        <a:t>Test</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17.44%</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0.3752</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82.56%</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40.30%</a:t>
                      </a:r>
                      <a:endParaRPr lang="en-IN" sz="1000" b="0" i="0" u="none" strike="noStrike" dirty="0">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2997397215"/>
                  </a:ext>
                </a:extLst>
              </a:tr>
            </a:tbl>
          </a:graphicData>
        </a:graphic>
      </p:graphicFrame>
      <p:pic>
        <p:nvPicPr>
          <p:cNvPr id="6" name="Audio 5">
            <a:hlinkClick r:id="" action="ppaction://media"/>
            <a:extLst>
              <a:ext uri="{FF2B5EF4-FFF2-40B4-BE49-F238E27FC236}">
                <a16:creationId xmlns:a16="http://schemas.microsoft.com/office/drawing/2014/main" id="{97DE7377-E8A8-2BB1-89FE-9B6C4EF62D9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77371376"/>
      </p:ext>
    </p:extLst>
  </p:cSld>
  <p:clrMapOvr>
    <a:masterClrMapping/>
  </p:clrMapOvr>
  <mc:AlternateContent xmlns:mc="http://schemas.openxmlformats.org/markup-compatibility/2006">
    <mc:Choice xmlns:p14="http://schemas.microsoft.com/office/powerpoint/2010/main" Requires="p14">
      <p:transition spd="slow" p14:dur="2000" advTm="1344"/>
    </mc:Choice>
    <mc:Fallback>
      <p:transition spd="slow" advTm="1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87A14929-C2FA-9B52-805F-7108AE2761BE}"/>
              </a:ext>
            </a:extLst>
          </p:cNvPr>
          <p:cNvSpPr>
            <a:spLocks noGrp="1"/>
          </p:cNvSpPr>
          <p:nvPr>
            <p:ph idx="1"/>
          </p:nvPr>
        </p:nvSpPr>
        <p:spPr>
          <a:xfrm>
            <a:off x="584201" y="2150533"/>
            <a:ext cx="3427985" cy="3708266"/>
          </a:xfrm>
        </p:spPr>
        <p:txBody>
          <a:bodyPr>
            <a:normAutofit/>
          </a:bodyPr>
          <a:lstStyle/>
          <a:p>
            <a:endParaRPr lang="en-IN" b="0" i="0" u="none" dirty="0"/>
          </a:p>
          <a:p>
            <a:endParaRPr lang="en-GB" dirty="0"/>
          </a:p>
          <a:p>
            <a:pPr marL="0" indent="0">
              <a:buNone/>
            </a:pPr>
            <a:endParaRPr lang="en-US" dirty="0"/>
          </a:p>
        </p:txBody>
      </p:sp>
      <p:sp>
        <p:nvSpPr>
          <p:cNvPr id="4" name="Title 3">
            <a:extLst>
              <a:ext uri="{FF2B5EF4-FFF2-40B4-BE49-F238E27FC236}">
                <a16:creationId xmlns:a16="http://schemas.microsoft.com/office/drawing/2014/main" id="{7604ED15-EAB1-6198-4A4B-D9C4D7C5BFBB}"/>
              </a:ext>
            </a:extLst>
          </p:cNvPr>
          <p:cNvSpPr>
            <a:spLocks noGrp="1"/>
          </p:cNvSpPr>
          <p:nvPr>
            <p:ph type="title"/>
          </p:nvPr>
        </p:nvSpPr>
        <p:spPr/>
        <p:txBody>
          <a:bodyPr/>
          <a:lstStyle/>
          <a:p>
            <a:r>
              <a:rPr lang="en-GB" dirty="0">
                <a:solidFill>
                  <a:srgbClr val="FFFFFF"/>
                </a:solidFill>
              </a:rPr>
              <a:t>APPENDIX</a:t>
            </a:r>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9A684DEE-8DE5-297D-2E00-FAABBECEE720}"/>
              </a:ext>
            </a:extLst>
          </p:cNvPr>
          <p:cNvPicPr>
            <a:picLocks noChangeAspect="1"/>
          </p:cNvPicPr>
          <p:nvPr/>
        </p:nvPicPr>
        <p:blipFill rotWithShape="1">
          <a:blip r:embed="rId4"/>
          <a:srcRect r="15451" b="12422"/>
          <a:stretch/>
        </p:blipFill>
        <p:spPr>
          <a:xfrm>
            <a:off x="3734093" y="3598054"/>
            <a:ext cx="7772400" cy="161684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36251781-5327-8A0D-638E-8C40D4F91083}"/>
              </a:ext>
            </a:extLst>
          </p:cNvPr>
          <p:cNvPicPr>
            <a:picLocks noChangeAspect="1"/>
          </p:cNvPicPr>
          <p:nvPr/>
        </p:nvPicPr>
        <p:blipFill rotWithShape="1">
          <a:blip r:embed="rId5"/>
          <a:srcRect r="20493" b="5219"/>
          <a:stretch/>
        </p:blipFill>
        <p:spPr>
          <a:xfrm>
            <a:off x="3734093" y="5275363"/>
            <a:ext cx="7772400" cy="1507982"/>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1AB26DA3-B498-3713-8546-5D388AA991F2}"/>
              </a:ext>
            </a:extLst>
          </p:cNvPr>
          <p:cNvPicPr>
            <a:picLocks noChangeAspect="1"/>
          </p:cNvPicPr>
          <p:nvPr/>
        </p:nvPicPr>
        <p:blipFill>
          <a:blip r:embed="rId6"/>
          <a:stretch>
            <a:fillRect/>
          </a:stretch>
        </p:blipFill>
        <p:spPr>
          <a:xfrm>
            <a:off x="3734093" y="1865084"/>
            <a:ext cx="7772400" cy="1616847"/>
          </a:xfrm>
          <a:prstGeom prst="rect">
            <a:avLst/>
          </a:prstGeom>
        </p:spPr>
      </p:pic>
      <p:sp>
        <p:nvSpPr>
          <p:cNvPr id="3" name="TextBox 2">
            <a:extLst>
              <a:ext uri="{FF2B5EF4-FFF2-40B4-BE49-F238E27FC236}">
                <a16:creationId xmlns:a16="http://schemas.microsoft.com/office/drawing/2014/main" id="{E273870C-172F-4C07-AD01-73B72ACDF70D}"/>
              </a:ext>
            </a:extLst>
          </p:cNvPr>
          <p:cNvSpPr txBox="1"/>
          <p:nvPr/>
        </p:nvSpPr>
        <p:spPr>
          <a:xfrm>
            <a:off x="581191" y="1793397"/>
            <a:ext cx="6097836" cy="1200329"/>
          </a:xfrm>
          <a:prstGeom prst="rect">
            <a:avLst/>
          </a:prstGeom>
          <a:noFill/>
        </p:spPr>
        <p:txBody>
          <a:bodyPr wrap="square">
            <a:spAutoFit/>
          </a:bodyPr>
          <a:lstStyle/>
          <a:p>
            <a:pPr marL="0" indent="0">
              <a:buNone/>
            </a:pPr>
            <a:r>
              <a:rPr lang="en-GB" sz="2400" dirty="0">
                <a:solidFill>
                  <a:schemeClr val="accent1"/>
                </a:solidFill>
              </a:rPr>
              <a:t>ENSEMBLE MODEL:</a:t>
            </a:r>
          </a:p>
          <a:p>
            <a:pPr marL="0" indent="0">
              <a:buNone/>
            </a:pPr>
            <a:endParaRPr lang="en-GB" sz="2400" dirty="0">
              <a:solidFill>
                <a:schemeClr val="accent1"/>
              </a:solidFill>
            </a:endParaRPr>
          </a:p>
          <a:p>
            <a:pPr marL="0" indent="0">
              <a:buNone/>
            </a:pPr>
            <a:endParaRPr lang="en-GB" sz="2400" dirty="0">
              <a:solidFill>
                <a:schemeClr val="accent1"/>
              </a:solidFill>
            </a:endParaRPr>
          </a:p>
        </p:txBody>
      </p:sp>
      <p:graphicFrame>
        <p:nvGraphicFramePr>
          <p:cNvPr id="5" name="Table 4">
            <a:extLst>
              <a:ext uri="{FF2B5EF4-FFF2-40B4-BE49-F238E27FC236}">
                <a16:creationId xmlns:a16="http://schemas.microsoft.com/office/drawing/2014/main" id="{38C6681B-BFE3-E936-25E8-C2591FA2856E}"/>
              </a:ext>
            </a:extLst>
          </p:cNvPr>
          <p:cNvGraphicFramePr>
            <a:graphicFrameLocks noGrp="1"/>
          </p:cNvGraphicFramePr>
          <p:nvPr>
            <p:extLst>
              <p:ext uri="{D42A27DB-BD31-4B8C-83A1-F6EECF244321}">
                <p14:modId xmlns:p14="http://schemas.microsoft.com/office/powerpoint/2010/main" val="2358404143"/>
              </p:ext>
            </p:extLst>
          </p:nvPr>
        </p:nvGraphicFramePr>
        <p:xfrm>
          <a:off x="482089" y="3222886"/>
          <a:ext cx="3148020" cy="2806468"/>
        </p:xfrm>
        <a:graphic>
          <a:graphicData uri="http://schemas.openxmlformats.org/drawingml/2006/table">
            <a:tbl>
              <a:tblPr firstRow="1" bandRow="1">
                <a:tableStyleId>{5C22544A-7EE6-4342-B048-85BDC9FD1C3A}</a:tableStyleId>
              </a:tblPr>
              <a:tblGrid>
                <a:gridCol w="787005">
                  <a:extLst>
                    <a:ext uri="{9D8B030D-6E8A-4147-A177-3AD203B41FA5}">
                      <a16:colId xmlns:a16="http://schemas.microsoft.com/office/drawing/2014/main" val="1828168482"/>
                    </a:ext>
                  </a:extLst>
                </a:gridCol>
                <a:gridCol w="1050008">
                  <a:extLst>
                    <a:ext uri="{9D8B030D-6E8A-4147-A177-3AD203B41FA5}">
                      <a16:colId xmlns:a16="http://schemas.microsoft.com/office/drawing/2014/main" val="2126489072"/>
                    </a:ext>
                  </a:extLst>
                </a:gridCol>
                <a:gridCol w="524002">
                  <a:extLst>
                    <a:ext uri="{9D8B030D-6E8A-4147-A177-3AD203B41FA5}">
                      <a16:colId xmlns:a16="http://schemas.microsoft.com/office/drawing/2014/main" val="3914171494"/>
                    </a:ext>
                  </a:extLst>
                </a:gridCol>
                <a:gridCol w="787005">
                  <a:extLst>
                    <a:ext uri="{9D8B030D-6E8A-4147-A177-3AD203B41FA5}">
                      <a16:colId xmlns:a16="http://schemas.microsoft.com/office/drawing/2014/main" val="305282699"/>
                    </a:ext>
                  </a:extLst>
                </a:gridCol>
              </a:tblGrid>
              <a:tr h="966346">
                <a:tc>
                  <a:txBody>
                    <a:bodyPr/>
                    <a:lstStyle/>
                    <a:p>
                      <a:pPr algn="ctr" rtl="0" fontAlgn="ctr"/>
                      <a:r>
                        <a:rPr lang="en-IN" sz="1000" u="none" strike="noStrike">
                          <a:effectLst/>
                        </a:rPr>
                        <a:t>Data Set</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dirty="0">
                          <a:effectLst/>
                        </a:rPr>
                        <a:t>Misclassification rate</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RASE</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rtl="0" fontAlgn="ctr"/>
                      <a:r>
                        <a:rPr lang="en-IN" sz="1000" u="none" strike="noStrike">
                          <a:effectLst/>
                        </a:rPr>
                        <a:t>Total Accuracy</a:t>
                      </a:r>
                      <a:endParaRPr lang="en-IN" sz="1000" b="0" i="0" u="none" strike="noStrike">
                        <a:solidFill>
                          <a:srgbClr val="000000"/>
                        </a:solidFill>
                        <a:effectLst/>
                        <a:latin typeface="Century Gothic" panose="020B0502020202020204" pitchFamily="34" charset="0"/>
                      </a:endParaRPr>
                    </a:p>
                  </a:txBody>
                  <a:tcPr marL="9525" marR="9525" marT="9525" marB="0" anchor="ctr"/>
                </a:tc>
                <a:extLst>
                  <a:ext uri="{0D108BD9-81ED-4DB2-BD59-A6C34878D82A}">
                    <a16:rowId xmlns:a16="http://schemas.microsoft.com/office/drawing/2014/main" val="3975817954"/>
                  </a:ext>
                </a:extLst>
              </a:tr>
              <a:tr h="613374">
                <a:tc>
                  <a:txBody>
                    <a:bodyPr/>
                    <a:lstStyle/>
                    <a:p>
                      <a:pPr algn="ctr" rtl="0" fontAlgn="ctr"/>
                      <a:r>
                        <a:rPr lang="en-IN" sz="1000" u="none" strike="noStrike" dirty="0">
                          <a:effectLst/>
                        </a:rPr>
                        <a:t>Training</a:t>
                      </a:r>
                      <a:endParaRPr lang="en-IN" sz="1000" b="0" i="0" u="none" strike="noStrike" dirty="0">
                        <a:solidFill>
                          <a:srgbClr val="000000"/>
                        </a:solidFill>
                        <a:effectLst/>
                        <a:latin typeface="Century Gothic" panose="020B0502020202020204" pitchFamily="34" charset="0"/>
                      </a:endParaRPr>
                    </a:p>
                  </a:txBody>
                  <a:tcPr marL="9525" marR="9525" marT="9525" marB="0" anchor="ctr"/>
                </a:tc>
                <a:tc>
                  <a:txBody>
                    <a:bodyPr/>
                    <a:lstStyle/>
                    <a:p>
                      <a:pPr algn="ctr" fontAlgn="b"/>
                      <a:r>
                        <a:rPr lang="en-IN" sz="1200" u="none" strike="noStrike" dirty="0">
                          <a:effectLst/>
                        </a:rPr>
                        <a:t>19.24</a:t>
                      </a:r>
                      <a:endParaRPr lang="en-IN"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0.3753</a:t>
                      </a:r>
                      <a:endParaRPr lang="en-IN"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80.76</a:t>
                      </a:r>
                      <a:endParaRPr lang="en-IN"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0635848"/>
                  </a:ext>
                </a:extLst>
              </a:tr>
              <a:tr h="613374">
                <a:tc>
                  <a:txBody>
                    <a:bodyPr/>
                    <a:lstStyle/>
                    <a:p>
                      <a:pPr algn="ctr" rtl="0" fontAlgn="ctr"/>
                      <a:r>
                        <a:rPr lang="en-IN" sz="1000" u="none" strike="noStrike">
                          <a:effectLst/>
                        </a:rPr>
                        <a:t>Validation</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fontAlgn="b"/>
                      <a:r>
                        <a:rPr lang="en-IN" sz="1200" u="none" strike="noStrike" dirty="0">
                          <a:effectLst/>
                        </a:rPr>
                        <a:t>21.05</a:t>
                      </a:r>
                      <a:endParaRPr lang="en-IN"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200" u="none" strike="noStrike" dirty="0">
                          <a:effectLst/>
                        </a:rPr>
                        <a:t>0.3977</a:t>
                      </a:r>
                      <a:endParaRPr lang="en-IN"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200" u="none" strike="noStrike">
                          <a:effectLst/>
                        </a:rPr>
                        <a:t>78.95</a:t>
                      </a:r>
                      <a:endParaRPr lang="en-IN"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9037765"/>
                  </a:ext>
                </a:extLst>
              </a:tr>
              <a:tr h="613374">
                <a:tc>
                  <a:txBody>
                    <a:bodyPr/>
                    <a:lstStyle/>
                    <a:p>
                      <a:pPr algn="ctr" rtl="0" fontAlgn="ctr"/>
                      <a:r>
                        <a:rPr lang="en-IN" sz="1000" u="none" strike="noStrike">
                          <a:effectLst/>
                        </a:rPr>
                        <a:t>Test</a:t>
                      </a:r>
                      <a:endParaRPr lang="en-IN" sz="1000" b="0" i="0" u="none" strike="noStrike">
                        <a:solidFill>
                          <a:srgbClr val="000000"/>
                        </a:solidFill>
                        <a:effectLst/>
                        <a:latin typeface="Century Gothic" panose="020B0502020202020204" pitchFamily="34" charset="0"/>
                      </a:endParaRPr>
                    </a:p>
                  </a:txBody>
                  <a:tcPr marL="9525" marR="9525" marT="9525" marB="0" anchor="ctr"/>
                </a:tc>
                <a:tc>
                  <a:txBody>
                    <a:bodyPr/>
                    <a:lstStyle/>
                    <a:p>
                      <a:pPr algn="ctr" fontAlgn="b"/>
                      <a:r>
                        <a:rPr lang="en-IN" sz="1200" u="none" strike="noStrike">
                          <a:effectLst/>
                        </a:rPr>
                        <a:t>17.83</a:t>
                      </a:r>
                      <a:endParaRPr lang="en-IN"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N" sz="1200" u="none" strike="noStrike" dirty="0">
                          <a:effectLst/>
                        </a:rPr>
                        <a:t>0.3643</a:t>
                      </a:r>
                      <a:endParaRPr lang="en-IN" sz="1200" b="0" i="0" u="none" strike="noStrike" dirty="0">
                        <a:solidFill>
                          <a:srgbClr val="000000"/>
                        </a:solidFill>
                        <a:effectLst/>
                        <a:latin typeface="Helvetica" pitchFamily="2" charset="0"/>
                      </a:endParaRPr>
                    </a:p>
                  </a:txBody>
                  <a:tcPr marL="9525" marR="9525" marT="9525" marB="0" anchor="b"/>
                </a:tc>
                <a:tc>
                  <a:txBody>
                    <a:bodyPr/>
                    <a:lstStyle/>
                    <a:p>
                      <a:pPr algn="ctr" fontAlgn="b"/>
                      <a:r>
                        <a:rPr lang="en-IN" sz="1200" u="none" strike="noStrike" dirty="0">
                          <a:effectLst/>
                        </a:rPr>
                        <a:t>82.17</a:t>
                      </a:r>
                      <a:endParaRPr lang="en-IN"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0085438"/>
                  </a:ext>
                </a:extLst>
              </a:tr>
            </a:tbl>
          </a:graphicData>
        </a:graphic>
      </p:graphicFrame>
      <p:pic>
        <p:nvPicPr>
          <p:cNvPr id="2" name="Audio 1">
            <a:hlinkClick r:id="" action="ppaction://media"/>
            <a:extLst>
              <a:ext uri="{FF2B5EF4-FFF2-40B4-BE49-F238E27FC236}">
                <a16:creationId xmlns:a16="http://schemas.microsoft.com/office/drawing/2014/main" id="{D9B68849-ECD7-5B5E-C447-BE044395CA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22720940"/>
      </p:ext>
    </p:extLst>
  </p:cSld>
  <p:clrMapOvr>
    <a:masterClrMapping/>
  </p:clrMapOvr>
  <mc:AlternateContent xmlns:mc="http://schemas.openxmlformats.org/markup-compatibility/2006">
    <mc:Choice xmlns:p14="http://schemas.microsoft.com/office/powerpoint/2010/main" Requires="p14">
      <p:transition spd="slow" p14:dur="2000" advTm="1077"/>
    </mc:Choice>
    <mc:Fallback>
      <p:transition spd="slow" advTm="1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87A14929-C2FA-9B52-805F-7108AE2761BE}"/>
              </a:ext>
            </a:extLst>
          </p:cNvPr>
          <p:cNvSpPr>
            <a:spLocks noGrp="1"/>
          </p:cNvSpPr>
          <p:nvPr>
            <p:ph idx="1"/>
          </p:nvPr>
        </p:nvSpPr>
        <p:spPr>
          <a:xfrm>
            <a:off x="584201" y="2150533"/>
            <a:ext cx="3427985" cy="3708266"/>
          </a:xfrm>
        </p:spPr>
        <p:txBody>
          <a:bodyPr>
            <a:normAutofit/>
          </a:bodyPr>
          <a:lstStyle/>
          <a:p>
            <a:endParaRPr lang="en-IN" b="0" i="0" u="none" dirty="0"/>
          </a:p>
          <a:p>
            <a:endParaRPr lang="en-GB" dirty="0"/>
          </a:p>
          <a:p>
            <a:pPr marL="0" indent="0">
              <a:buNone/>
            </a:pPr>
            <a:endParaRPr lang="en-US" dirty="0"/>
          </a:p>
        </p:txBody>
      </p:sp>
      <p:sp>
        <p:nvSpPr>
          <p:cNvPr id="4" name="Title 3">
            <a:extLst>
              <a:ext uri="{FF2B5EF4-FFF2-40B4-BE49-F238E27FC236}">
                <a16:creationId xmlns:a16="http://schemas.microsoft.com/office/drawing/2014/main" id="{7604ED15-EAB1-6198-4A4B-D9C4D7C5BFBB}"/>
              </a:ext>
            </a:extLst>
          </p:cNvPr>
          <p:cNvSpPr>
            <a:spLocks noGrp="1"/>
          </p:cNvSpPr>
          <p:nvPr>
            <p:ph type="title"/>
          </p:nvPr>
        </p:nvSpPr>
        <p:spPr/>
        <p:txBody>
          <a:bodyPr/>
          <a:lstStyle/>
          <a:p>
            <a:r>
              <a:rPr lang="en-GB" dirty="0">
                <a:solidFill>
                  <a:srgbClr val="FFFFFF"/>
                </a:solidFill>
              </a:rPr>
              <a:t>APPENDIX</a:t>
            </a:r>
            <a:endParaRPr lang="en-US" dirty="0"/>
          </a:p>
        </p:txBody>
      </p:sp>
      <p:sp>
        <p:nvSpPr>
          <p:cNvPr id="3" name="TextBox 2">
            <a:extLst>
              <a:ext uri="{FF2B5EF4-FFF2-40B4-BE49-F238E27FC236}">
                <a16:creationId xmlns:a16="http://schemas.microsoft.com/office/drawing/2014/main" id="{E273870C-172F-4C07-AD01-73B72ACDF70D}"/>
              </a:ext>
            </a:extLst>
          </p:cNvPr>
          <p:cNvSpPr txBox="1"/>
          <p:nvPr/>
        </p:nvSpPr>
        <p:spPr>
          <a:xfrm>
            <a:off x="534422" y="1903565"/>
            <a:ext cx="6097836" cy="923330"/>
          </a:xfrm>
          <a:prstGeom prst="rect">
            <a:avLst/>
          </a:prstGeom>
          <a:noFill/>
        </p:spPr>
        <p:txBody>
          <a:bodyPr wrap="square">
            <a:spAutoFit/>
          </a:bodyPr>
          <a:lstStyle/>
          <a:p>
            <a:pPr marL="0" indent="0">
              <a:buNone/>
            </a:pPr>
            <a:r>
              <a:rPr lang="en-GB" sz="1800" dirty="0">
                <a:solidFill>
                  <a:schemeClr val="accent1"/>
                </a:solidFill>
              </a:rPr>
              <a:t>ENSEMBLE MODEL:</a:t>
            </a:r>
          </a:p>
          <a:p>
            <a:pPr marL="0" indent="0">
              <a:buNone/>
            </a:pPr>
            <a:endParaRPr lang="en-GB" sz="1800" dirty="0">
              <a:solidFill>
                <a:schemeClr val="accent1"/>
              </a:solidFill>
            </a:endParaRPr>
          </a:p>
          <a:p>
            <a:pPr marL="0" indent="0">
              <a:buNone/>
            </a:pPr>
            <a:endParaRPr lang="en-GB" sz="1800" dirty="0">
              <a:solidFill>
                <a:schemeClr val="accent1"/>
              </a:solidFill>
            </a:endParaRPr>
          </a:p>
        </p:txBody>
      </p:sp>
      <p:sp>
        <p:nvSpPr>
          <p:cNvPr id="20" name="TextBox 19">
            <a:extLst>
              <a:ext uri="{FF2B5EF4-FFF2-40B4-BE49-F238E27FC236}">
                <a16:creationId xmlns:a16="http://schemas.microsoft.com/office/drawing/2014/main" id="{7FBFD9DD-B150-2781-67F3-05CAB428406F}"/>
              </a:ext>
            </a:extLst>
          </p:cNvPr>
          <p:cNvSpPr txBox="1"/>
          <p:nvPr/>
        </p:nvSpPr>
        <p:spPr>
          <a:xfrm>
            <a:off x="9909923" y="2285512"/>
            <a:ext cx="829714" cy="369332"/>
          </a:xfrm>
          <a:prstGeom prst="rect">
            <a:avLst/>
          </a:prstGeom>
          <a:noFill/>
        </p:spPr>
        <p:txBody>
          <a:bodyPr wrap="none" rtlCol="0">
            <a:spAutoFit/>
          </a:bodyPr>
          <a:lstStyle/>
          <a:p>
            <a:r>
              <a:rPr lang="en-US" dirty="0"/>
              <a:t>Testing</a:t>
            </a:r>
          </a:p>
        </p:txBody>
      </p:sp>
      <p:sp>
        <p:nvSpPr>
          <p:cNvPr id="21" name="TextBox 20">
            <a:extLst>
              <a:ext uri="{FF2B5EF4-FFF2-40B4-BE49-F238E27FC236}">
                <a16:creationId xmlns:a16="http://schemas.microsoft.com/office/drawing/2014/main" id="{823B5B61-7735-1961-9E8B-41B08EDAE448}"/>
              </a:ext>
            </a:extLst>
          </p:cNvPr>
          <p:cNvSpPr txBox="1"/>
          <p:nvPr/>
        </p:nvSpPr>
        <p:spPr>
          <a:xfrm>
            <a:off x="1439201" y="2285512"/>
            <a:ext cx="915635" cy="369332"/>
          </a:xfrm>
          <a:prstGeom prst="rect">
            <a:avLst/>
          </a:prstGeom>
          <a:noFill/>
        </p:spPr>
        <p:txBody>
          <a:bodyPr wrap="none" rtlCol="0">
            <a:spAutoFit/>
          </a:bodyPr>
          <a:lstStyle/>
          <a:p>
            <a:r>
              <a:rPr lang="en-US" dirty="0"/>
              <a:t>Training</a:t>
            </a:r>
          </a:p>
        </p:txBody>
      </p:sp>
      <p:sp>
        <p:nvSpPr>
          <p:cNvPr id="22" name="TextBox 21">
            <a:extLst>
              <a:ext uri="{FF2B5EF4-FFF2-40B4-BE49-F238E27FC236}">
                <a16:creationId xmlns:a16="http://schemas.microsoft.com/office/drawing/2014/main" id="{C46E364A-E35E-093A-DBF9-804B54DED55F}"/>
              </a:ext>
            </a:extLst>
          </p:cNvPr>
          <p:cNvSpPr txBox="1"/>
          <p:nvPr/>
        </p:nvSpPr>
        <p:spPr>
          <a:xfrm>
            <a:off x="5574591" y="2296211"/>
            <a:ext cx="1095749" cy="369332"/>
          </a:xfrm>
          <a:prstGeom prst="rect">
            <a:avLst/>
          </a:prstGeom>
          <a:noFill/>
        </p:spPr>
        <p:txBody>
          <a:bodyPr wrap="none" rtlCol="0">
            <a:spAutoFit/>
          </a:bodyPr>
          <a:lstStyle/>
          <a:p>
            <a:r>
              <a:rPr lang="en-US" dirty="0"/>
              <a:t>Validation</a:t>
            </a:r>
          </a:p>
        </p:txBody>
      </p:sp>
      <p:pic>
        <p:nvPicPr>
          <p:cNvPr id="24" name="Picture 23" descr="Chart, line chart&#10;&#10;Description automatically generated">
            <a:extLst>
              <a:ext uri="{FF2B5EF4-FFF2-40B4-BE49-F238E27FC236}">
                <a16:creationId xmlns:a16="http://schemas.microsoft.com/office/drawing/2014/main" id="{E4CCD116-F717-5724-AE1E-110D89775AD1}"/>
              </a:ext>
            </a:extLst>
          </p:cNvPr>
          <p:cNvPicPr>
            <a:picLocks noChangeAspect="1"/>
          </p:cNvPicPr>
          <p:nvPr/>
        </p:nvPicPr>
        <p:blipFill>
          <a:blip r:embed="rId4"/>
          <a:stretch>
            <a:fillRect/>
          </a:stretch>
        </p:blipFill>
        <p:spPr>
          <a:xfrm>
            <a:off x="280266" y="2852125"/>
            <a:ext cx="3739287" cy="1726311"/>
          </a:xfrm>
          <a:prstGeom prst="rect">
            <a:avLst/>
          </a:prstGeom>
        </p:spPr>
      </p:pic>
      <p:pic>
        <p:nvPicPr>
          <p:cNvPr id="26" name="Picture 25" descr="Chart, line chart, scatter chart&#10;&#10;Description automatically generated">
            <a:extLst>
              <a:ext uri="{FF2B5EF4-FFF2-40B4-BE49-F238E27FC236}">
                <a16:creationId xmlns:a16="http://schemas.microsoft.com/office/drawing/2014/main" id="{99E44A67-0D08-890A-8AEF-B58173CB129E}"/>
              </a:ext>
            </a:extLst>
          </p:cNvPr>
          <p:cNvPicPr>
            <a:picLocks noChangeAspect="1"/>
          </p:cNvPicPr>
          <p:nvPr/>
        </p:nvPicPr>
        <p:blipFill>
          <a:blip r:embed="rId5"/>
          <a:stretch>
            <a:fillRect/>
          </a:stretch>
        </p:blipFill>
        <p:spPr>
          <a:xfrm>
            <a:off x="195402" y="4658890"/>
            <a:ext cx="3816784" cy="1762653"/>
          </a:xfrm>
          <a:prstGeom prst="rect">
            <a:avLst/>
          </a:prstGeom>
        </p:spPr>
      </p:pic>
      <p:pic>
        <p:nvPicPr>
          <p:cNvPr id="28" name="Picture 27" descr="Chart, line chart&#10;&#10;Description automatically generated">
            <a:extLst>
              <a:ext uri="{FF2B5EF4-FFF2-40B4-BE49-F238E27FC236}">
                <a16:creationId xmlns:a16="http://schemas.microsoft.com/office/drawing/2014/main" id="{962C0876-7D6E-F898-E593-621D2E833798}"/>
              </a:ext>
            </a:extLst>
          </p:cNvPr>
          <p:cNvPicPr>
            <a:picLocks noChangeAspect="1"/>
          </p:cNvPicPr>
          <p:nvPr/>
        </p:nvPicPr>
        <p:blipFill>
          <a:blip r:embed="rId6"/>
          <a:stretch>
            <a:fillRect/>
          </a:stretch>
        </p:blipFill>
        <p:spPr>
          <a:xfrm>
            <a:off x="4256505" y="2873523"/>
            <a:ext cx="3739287" cy="1694842"/>
          </a:xfrm>
          <a:prstGeom prst="rect">
            <a:avLst/>
          </a:prstGeom>
        </p:spPr>
      </p:pic>
      <p:pic>
        <p:nvPicPr>
          <p:cNvPr id="30" name="Picture 29" descr="Chart, line chart&#10;&#10;Description automatically generated">
            <a:extLst>
              <a:ext uri="{FF2B5EF4-FFF2-40B4-BE49-F238E27FC236}">
                <a16:creationId xmlns:a16="http://schemas.microsoft.com/office/drawing/2014/main" id="{38C9EF17-5B2B-378D-E467-CE9491A9370D}"/>
              </a:ext>
            </a:extLst>
          </p:cNvPr>
          <p:cNvPicPr>
            <a:picLocks noChangeAspect="1"/>
          </p:cNvPicPr>
          <p:nvPr/>
        </p:nvPicPr>
        <p:blipFill>
          <a:blip r:embed="rId7"/>
          <a:stretch>
            <a:fillRect/>
          </a:stretch>
        </p:blipFill>
        <p:spPr>
          <a:xfrm>
            <a:off x="4297441" y="4700481"/>
            <a:ext cx="3653436" cy="1726311"/>
          </a:xfrm>
          <a:prstGeom prst="rect">
            <a:avLst/>
          </a:prstGeom>
        </p:spPr>
      </p:pic>
      <p:pic>
        <p:nvPicPr>
          <p:cNvPr id="32" name="Picture 31" descr="Chart, line chart&#10;&#10;Description automatically generated">
            <a:extLst>
              <a:ext uri="{FF2B5EF4-FFF2-40B4-BE49-F238E27FC236}">
                <a16:creationId xmlns:a16="http://schemas.microsoft.com/office/drawing/2014/main" id="{85E40377-CC88-A2CC-466F-6D7190DB0E58}"/>
              </a:ext>
            </a:extLst>
          </p:cNvPr>
          <p:cNvPicPr>
            <a:picLocks noChangeAspect="1"/>
          </p:cNvPicPr>
          <p:nvPr/>
        </p:nvPicPr>
        <p:blipFill>
          <a:blip r:embed="rId8"/>
          <a:stretch>
            <a:fillRect/>
          </a:stretch>
        </p:blipFill>
        <p:spPr>
          <a:xfrm>
            <a:off x="8232745" y="2844762"/>
            <a:ext cx="3739287" cy="1760471"/>
          </a:xfrm>
          <a:prstGeom prst="rect">
            <a:avLst/>
          </a:prstGeom>
        </p:spPr>
      </p:pic>
      <p:pic>
        <p:nvPicPr>
          <p:cNvPr id="34" name="Picture 33" descr="Chart, line chart, scatter chart&#10;&#10;Description automatically generated">
            <a:extLst>
              <a:ext uri="{FF2B5EF4-FFF2-40B4-BE49-F238E27FC236}">
                <a16:creationId xmlns:a16="http://schemas.microsoft.com/office/drawing/2014/main" id="{2B9292DC-3035-BA42-1330-FDD01131E659}"/>
              </a:ext>
            </a:extLst>
          </p:cNvPr>
          <p:cNvPicPr>
            <a:picLocks noChangeAspect="1"/>
          </p:cNvPicPr>
          <p:nvPr/>
        </p:nvPicPr>
        <p:blipFill>
          <a:blip r:embed="rId9"/>
          <a:stretch>
            <a:fillRect/>
          </a:stretch>
        </p:blipFill>
        <p:spPr>
          <a:xfrm>
            <a:off x="8264267" y="4704729"/>
            <a:ext cx="3655153" cy="1661472"/>
          </a:xfrm>
          <a:prstGeom prst="rect">
            <a:avLst/>
          </a:prstGeom>
        </p:spPr>
      </p:pic>
      <p:pic>
        <p:nvPicPr>
          <p:cNvPr id="2" name="Audio 1">
            <a:hlinkClick r:id="" action="ppaction://media"/>
            <a:extLst>
              <a:ext uri="{FF2B5EF4-FFF2-40B4-BE49-F238E27FC236}">
                <a16:creationId xmlns:a16="http://schemas.microsoft.com/office/drawing/2014/main" id="{82F4D955-7E16-B098-51E1-C41566B6C08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0053205"/>
      </p:ext>
    </p:extLst>
  </p:cSld>
  <p:clrMapOvr>
    <a:masterClrMapping/>
  </p:clrMapOvr>
  <mc:AlternateContent xmlns:mc="http://schemas.openxmlformats.org/markup-compatibility/2006">
    <mc:Choice xmlns:p14="http://schemas.microsoft.com/office/powerpoint/2010/main" Requires="p14">
      <p:transition spd="slow" p14:dur="2000" advTm="928"/>
    </mc:Choice>
    <mc:Fallback>
      <p:transition spd="slow" advTm="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A371-EA73-1992-BB26-283D9E0B662D}"/>
              </a:ext>
            </a:extLst>
          </p:cNvPr>
          <p:cNvSpPr>
            <a:spLocks noGrp="1"/>
          </p:cNvSpPr>
          <p:nvPr>
            <p:ph type="title"/>
          </p:nvPr>
        </p:nvSpPr>
        <p:spPr>
          <a:xfrm>
            <a:off x="581192" y="702156"/>
            <a:ext cx="11029616" cy="1013800"/>
          </a:xfrm>
        </p:spPr>
        <p:txBody>
          <a:bodyPr>
            <a:normAutofit/>
          </a:bodyPr>
          <a:lstStyle/>
          <a:p>
            <a:pPr lvl="0"/>
            <a:r>
              <a:rPr lang="en-GB" dirty="0">
                <a:solidFill>
                  <a:srgbClr val="FFFFFF"/>
                </a:solidFill>
              </a:rPr>
              <a:t>references</a:t>
            </a:r>
          </a:p>
        </p:txBody>
      </p:sp>
      <p:sp>
        <p:nvSpPr>
          <p:cNvPr id="4" name="Content Placeholder 3">
            <a:extLst>
              <a:ext uri="{FF2B5EF4-FFF2-40B4-BE49-F238E27FC236}">
                <a16:creationId xmlns:a16="http://schemas.microsoft.com/office/drawing/2014/main" id="{8910FD81-418B-C799-A6EA-66D18FD358F4}"/>
              </a:ext>
            </a:extLst>
          </p:cNvPr>
          <p:cNvSpPr>
            <a:spLocks noGrp="1"/>
          </p:cNvSpPr>
          <p:nvPr>
            <p:ph idx="1"/>
          </p:nvPr>
        </p:nvSpPr>
        <p:spPr>
          <a:xfrm>
            <a:off x="581191" y="2180496"/>
            <a:ext cx="11029615" cy="4045683"/>
          </a:xfrm>
        </p:spPr>
        <p:txBody>
          <a:bodyPr>
            <a:normAutofit/>
          </a:bodyPr>
          <a:lstStyle/>
          <a:p>
            <a:pPr marL="457200" indent="-457200">
              <a:buAutoNum type="arabicPeriod"/>
            </a:pPr>
            <a:r>
              <a:rPr lang="en-US" sz="2400" dirty="0">
                <a:solidFill>
                  <a:schemeClr val="tx1"/>
                </a:solidFill>
              </a:rPr>
              <a:t>OPIM 5604 Video lectures</a:t>
            </a:r>
          </a:p>
          <a:p>
            <a:pPr marL="457200" indent="-457200">
              <a:buAutoNum type="arabicPeriod"/>
            </a:pPr>
            <a:r>
              <a:rPr lang="en-US" sz="2400" dirty="0" err="1">
                <a:solidFill>
                  <a:schemeClr val="tx1"/>
                </a:solidFill>
              </a:rPr>
              <a:t>Shmueli</a:t>
            </a:r>
            <a:r>
              <a:rPr lang="en-US" sz="2400" dirty="0">
                <a:solidFill>
                  <a:schemeClr val="tx1"/>
                </a:solidFill>
              </a:rPr>
              <a:t>, G. (2017). </a:t>
            </a:r>
            <a:r>
              <a:rPr lang="en-US" sz="2400" i="1" dirty="0">
                <a:solidFill>
                  <a:schemeClr val="tx1"/>
                </a:solidFill>
              </a:rPr>
              <a:t>Data mining for business analytics: Concepts, techniques, and applications with JMP Pro</a:t>
            </a:r>
            <a:r>
              <a:rPr lang="en-US" sz="2400" dirty="0">
                <a:solidFill>
                  <a:schemeClr val="tx1"/>
                </a:solidFill>
              </a:rPr>
              <a:t>. Hoboken, NJ: Wiley.</a:t>
            </a:r>
          </a:p>
          <a:p>
            <a:pPr marL="457200" indent="-457200">
              <a:buAutoNum type="arabicPeriod"/>
            </a:pPr>
            <a:r>
              <a:rPr lang="en-US" sz="2400" dirty="0">
                <a:solidFill>
                  <a:schemeClr val="tx1"/>
                </a:solidFill>
              </a:rPr>
              <a:t>Dataset link: https://</a:t>
            </a:r>
            <a:r>
              <a:rPr lang="en-US" sz="2400" dirty="0" err="1">
                <a:solidFill>
                  <a:schemeClr val="tx1"/>
                </a:solidFill>
              </a:rPr>
              <a:t>archive.ics.uci.edu</a:t>
            </a:r>
            <a:r>
              <a:rPr lang="en-US" sz="2400" dirty="0">
                <a:solidFill>
                  <a:schemeClr val="tx1"/>
                </a:solidFill>
              </a:rPr>
              <a:t>/ml/datasets/</a:t>
            </a:r>
            <a:r>
              <a:rPr lang="en-US" sz="2400" dirty="0" err="1">
                <a:solidFill>
                  <a:schemeClr val="tx1"/>
                </a:solidFill>
              </a:rPr>
              <a:t>Myocardial+infarction+complications</a:t>
            </a:r>
            <a:endParaRPr lang="en-US" sz="2400" dirty="0">
              <a:solidFill>
                <a:schemeClr val="tx1"/>
              </a:solidFill>
            </a:endParaRPr>
          </a:p>
        </p:txBody>
      </p:sp>
      <p:pic>
        <p:nvPicPr>
          <p:cNvPr id="3" name="Audio 2">
            <a:hlinkClick r:id="" action="ppaction://media"/>
            <a:extLst>
              <a:ext uri="{FF2B5EF4-FFF2-40B4-BE49-F238E27FC236}">
                <a16:creationId xmlns:a16="http://schemas.microsoft.com/office/drawing/2014/main" id="{35F0908F-A7EF-C096-CFA3-BA1B847CFC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1848397"/>
      </p:ext>
    </p:extLst>
  </p:cSld>
  <p:clrMapOvr>
    <a:masterClrMapping/>
  </p:clrMapOvr>
  <mc:AlternateContent xmlns:mc="http://schemas.openxmlformats.org/markup-compatibility/2006">
    <mc:Choice xmlns:p14="http://schemas.microsoft.com/office/powerpoint/2010/main" Requires="p14">
      <p:transition spd="slow" p14:dur="2000" advTm="2730"/>
    </mc:Choice>
    <mc:Fallback>
      <p:transition spd="slow" advTm="2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43">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graphical user interface&#10;&#10;Description automatically generated">
            <a:extLst>
              <a:ext uri="{FF2B5EF4-FFF2-40B4-BE49-F238E27FC236}">
                <a16:creationId xmlns:a16="http://schemas.microsoft.com/office/drawing/2014/main" id="{282C0664-B17B-534A-E82D-2F47C4B9A74B}"/>
              </a:ext>
            </a:extLst>
          </p:cNvPr>
          <p:cNvPicPr>
            <a:picLocks noChangeAspect="1"/>
          </p:cNvPicPr>
          <p:nvPr/>
        </p:nvPicPr>
        <p:blipFill rotWithShape="1">
          <a:blip r:embed="rId4">
            <a:duotone>
              <a:schemeClr val="bg2">
                <a:shade val="45000"/>
                <a:satMod val="135000"/>
              </a:schemeClr>
              <a:prstClr val="white"/>
            </a:duotone>
            <a:alphaModFix amt="35000"/>
          </a:blip>
          <a:srcRect/>
          <a:stretch/>
        </p:blipFill>
        <p:spPr>
          <a:xfrm>
            <a:off x="20" y="335675"/>
            <a:ext cx="12191980" cy="6857990"/>
          </a:xfrm>
          <a:prstGeom prst="rect">
            <a:avLst/>
          </a:prstGeom>
        </p:spPr>
      </p:pic>
      <p:sp>
        <p:nvSpPr>
          <p:cNvPr id="57" name="Rectangle 45">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58" name="Group 47">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9" name="Rectangle 48">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49">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2" name="Audio 1">
            <a:hlinkClick r:id="" action="ppaction://media"/>
            <a:extLst>
              <a:ext uri="{FF2B5EF4-FFF2-40B4-BE49-F238E27FC236}">
                <a16:creationId xmlns:a16="http://schemas.microsoft.com/office/drawing/2014/main" id="{3D5E3A06-C08A-A915-7664-EA2E38832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3050827"/>
      </p:ext>
    </p:extLst>
  </p:cSld>
  <p:clrMapOvr>
    <a:masterClrMapping/>
  </p:clrMapOvr>
  <mc:AlternateContent xmlns:mc="http://schemas.openxmlformats.org/markup-compatibility/2006">
    <mc:Choice xmlns:p14="http://schemas.microsoft.com/office/powerpoint/2010/main" Requires="p14">
      <p:transition spd="slow" p14:dur="2000" advTm="4768"/>
    </mc:Choice>
    <mc:Fallback>
      <p:transition spd="slow" advTm="4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extLst>
              <p:ext uri="{D42A27DB-BD31-4B8C-83A1-F6EECF244321}">
                <p14:modId xmlns:p14="http://schemas.microsoft.com/office/powerpoint/2010/main" val="968411621"/>
              </p:ext>
            </p:extLst>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9CCFBE81-A64F-CD0B-48AE-FCB9E8341751}"/>
              </a:ext>
            </a:extLst>
          </p:cNvPr>
          <p:cNvSpPr>
            <a:spLocks noGrp="1"/>
          </p:cNvSpPr>
          <p:nvPr>
            <p:ph idx="1"/>
          </p:nvPr>
        </p:nvSpPr>
        <p:spPr/>
        <p:txBody>
          <a:bodyPr/>
          <a:lstStyle/>
          <a:p>
            <a:r>
              <a:rPr lang="en-IN" sz="2800" spc="-15" dirty="0">
                <a:solidFill>
                  <a:schemeClr val="tx1"/>
                </a:solidFill>
                <a:effectLst/>
                <a:ea typeface="Calibri" panose="020F0502020204030204" pitchFamily="34" charset="0"/>
                <a:cs typeface="Times New Roman" panose="02020603050405020304" pitchFamily="18" charset="0"/>
              </a:rPr>
              <a:t>In the given database, we can see 124 columns and 1699 rows. Patients' independent statistics, their state at the time of admission, and their medical history are represented. </a:t>
            </a:r>
            <a:endParaRPr lang="en-IN" sz="2800" spc="-15" dirty="0">
              <a:solidFill>
                <a:schemeClr val="tx1"/>
              </a:solidFill>
              <a:ea typeface="Calibri" panose="020F0502020204030204" pitchFamily="34" charset="0"/>
              <a:cs typeface="Times New Roman" panose="02020603050405020304" pitchFamily="18" charset="0"/>
            </a:endParaRPr>
          </a:p>
          <a:p>
            <a:r>
              <a:rPr lang="en-IN" sz="2800" dirty="0">
                <a:solidFill>
                  <a:schemeClr val="tx1"/>
                </a:solidFill>
                <a:effectLst/>
                <a:ea typeface="Calibri" panose="020F0502020204030204" pitchFamily="34" charset="0"/>
                <a:cs typeface="Times New Roman" panose="02020603050405020304" pitchFamily="18" charset="0"/>
              </a:rPr>
              <a:t>The nominal variable "Chronic Heart Failure" is the goal variable in this data collection. This will reveal whether the patient has encountered chronic heart failure. </a:t>
            </a:r>
            <a:endParaRPr lang="en-US" dirty="0">
              <a:solidFill>
                <a:schemeClr val="tx1"/>
              </a:solidFill>
            </a:endParaRPr>
          </a:p>
        </p:txBody>
      </p:sp>
      <p:pic>
        <p:nvPicPr>
          <p:cNvPr id="7" name="Audio 6">
            <a:hlinkClick r:id="" action="ppaction://media"/>
            <a:extLst>
              <a:ext uri="{FF2B5EF4-FFF2-40B4-BE49-F238E27FC236}">
                <a16:creationId xmlns:a16="http://schemas.microsoft.com/office/drawing/2014/main" id="{4436F65A-AC56-FBF4-E290-37669131636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78227369"/>
      </p:ext>
    </p:extLst>
  </p:cSld>
  <p:clrMapOvr>
    <a:masterClrMapping/>
  </p:clrMapOvr>
  <mc:AlternateContent xmlns:mc="http://schemas.openxmlformats.org/markup-compatibility/2006">
    <mc:Choice xmlns:p14="http://schemas.microsoft.com/office/powerpoint/2010/main" Requires="p14">
      <p:transition spd="slow" p14:dur="2000" advTm="31168"/>
    </mc:Choice>
    <mc:Fallback>
      <p:transition spd="slow" advTm="31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extLst>
              <p:ext uri="{D42A27DB-BD31-4B8C-83A1-F6EECF244321}">
                <p14:modId xmlns:p14="http://schemas.microsoft.com/office/powerpoint/2010/main" val="908072624"/>
              </p:ext>
            </p:extLst>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9CCFBE81-A64F-CD0B-48AE-FCB9E8341751}"/>
              </a:ext>
            </a:extLst>
          </p:cNvPr>
          <p:cNvSpPr>
            <a:spLocks noGrp="1"/>
          </p:cNvSpPr>
          <p:nvPr>
            <p:ph idx="1"/>
          </p:nvPr>
        </p:nvSpPr>
        <p:spPr>
          <a:xfrm>
            <a:off x="438317" y="2373061"/>
            <a:ext cx="11029615" cy="3678303"/>
          </a:xfrm>
        </p:spPr>
        <p:txBody>
          <a:bodyPr>
            <a:noAutofit/>
          </a:bodyPr>
          <a:lstStyle/>
          <a:p>
            <a:r>
              <a:rPr lang="en-US" sz="2800" dirty="0">
                <a:solidFill>
                  <a:schemeClr val="tx1"/>
                </a:solidFill>
                <a:latin typeface="+mj-lt"/>
                <a:cs typeface="Arial" panose="020B0604020202020204" pitchFamily="34" charset="0"/>
              </a:rPr>
              <a:t>Variables :</a:t>
            </a:r>
          </a:p>
          <a:p>
            <a:pPr marL="324000" lvl="1" indent="0">
              <a:buNone/>
            </a:pPr>
            <a:r>
              <a:rPr lang="en-US" sz="2800" dirty="0">
                <a:solidFill>
                  <a:schemeClr val="tx1"/>
                </a:solidFill>
                <a:cs typeface="Arial" panose="020B0604020202020204" pitchFamily="34" charset="0"/>
              </a:rPr>
              <a:t>Out of 124 columns, based on the definitions and theoretical knowledge, 20 variables were shortlisted to pre-process further.</a:t>
            </a:r>
          </a:p>
          <a:p>
            <a:endParaRPr lang="en-US" sz="2800" dirty="0">
              <a:cs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91A0B9EB-3B3D-E744-73A1-FCD8ABC7946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6230498"/>
      </p:ext>
    </p:extLst>
  </p:cSld>
  <p:clrMapOvr>
    <a:masterClrMapping/>
  </p:clrMapOvr>
  <mc:AlternateContent xmlns:mc="http://schemas.openxmlformats.org/markup-compatibility/2006">
    <mc:Choice xmlns:p14="http://schemas.microsoft.com/office/powerpoint/2010/main" Requires="p14">
      <p:transition spd="slow" p14:dur="2000" advTm="18453"/>
    </mc:Choice>
    <mc:Fallback>
      <p:transition spd="slow" advTm="18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Table 8">
            <a:extLst>
              <a:ext uri="{FF2B5EF4-FFF2-40B4-BE49-F238E27FC236}">
                <a16:creationId xmlns:a16="http://schemas.microsoft.com/office/drawing/2014/main" id="{8D92C85D-C23B-3E20-EEC9-CB6C4C3D7381}"/>
              </a:ext>
            </a:extLst>
          </p:cNvPr>
          <p:cNvGraphicFramePr>
            <a:graphicFrameLocks noGrp="1"/>
          </p:cNvGraphicFramePr>
          <p:nvPr>
            <p:extLst>
              <p:ext uri="{D42A27DB-BD31-4B8C-83A1-F6EECF244321}">
                <p14:modId xmlns:p14="http://schemas.microsoft.com/office/powerpoint/2010/main" val="1489601952"/>
              </p:ext>
            </p:extLst>
          </p:nvPr>
        </p:nvGraphicFramePr>
        <p:xfrm>
          <a:off x="1900238" y="2100264"/>
          <a:ext cx="8472487" cy="3735092"/>
        </p:xfrm>
        <a:graphic>
          <a:graphicData uri="http://schemas.openxmlformats.org/drawingml/2006/table">
            <a:tbl>
              <a:tblPr>
                <a:tableStyleId>{5C22544A-7EE6-4342-B048-85BDC9FD1C3A}</a:tableStyleId>
              </a:tblPr>
              <a:tblGrid>
                <a:gridCol w="6784020">
                  <a:extLst>
                    <a:ext uri="{9D8B030D-6E8A-4147-A177-3AD203B41FA5}">
                      <a16:colId xmlns:a16="http://schemas.microsoft.com/office/drawing/2014/main" val="1657618515"/>
                    </a:ext>
                  </a:extLst>
                </a:gridCol>
                <a:gridCol w="1688467">
                  <a:extLst>
                    <a:ext uri="{9D8B030D-6E8A-4147-A177-3AD203B41FA5}">
                      <a16:colId xmlns:a16="http://schemas.microsoft.com/office/drawing/2014/main" val="746425741"/>
                    </a:ext>
                  </a:extLst>
                </a:gridCol>
              </a:tblGrid>
              <a:tr h="230561">
                <a:tc>
                  <a:txBody>
                    <a:bodyPr/>
                    <a:lstStyle/>
                    <a:p>
                      <a:pPr algn="ctr" fontAlgn="b"/>
                      <a:r>
                        <a:rPr lang="en-IN" sz="1100" u="sng" strike="noStrike">
                          <a:effectLst/>
                        </a:rPr>
                        <a:t>Variable and Description</a:t>
                      </a:r>
                      <a:endParaRPr lang="en-IN" sz="1100" b="1" i="0" u="sng" strike="noStrike">
                        <a:solidFill>
                          <a:srgbClr val="000000"/>
                        </a:solidFill>
                        <a:effectLst/>
                        <a:latin typeface="Calibri" panose="020F0502020204030204" pitchFamily="34" charset="0"/>
                      </a:endParaRPr>
                    </a:p>
                  </a:txBody>
                  <a:tcPr marL="7774" marR="7774" marT="7774" marB="0" anchor="b"/>
                </a:tc>
                <a:tc>
                  <a:txBody>
                    <a:bodyPr/>
                    <a:lstStyle/>
                    <a:p>
                      <a:pPr algn="ctr" fontAlgn="b"/>
                      <a:r>
                        <a:rPr lang="en-IN" sz="1100" u="sng" strike="noStrike">
                          <a:effectLst/>
                        </a:rPr>
                        <a:t>Type</a:t>
                      </a:r>
                      <a:endParaRPr lang="en-IN" sz="1100" b="1" i="0" u="sng"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2966705747"/>
                  </a:ext>
                </a:extLst>
              </a:tr>
              <a:tr h="184449">
                <a:tc>
                  <a:txBody>
                    <a:bodyPr/>
                    <a:lstStyle/>
                    <a:p>
                      <a:pPr algn="l" fontAlgn="b"/>
                      <a:r>
                        <a:rPr lang="en-IN" sz="1000" u="none" strike="noStrike">
                          <a:effectLst/>
                        </a:rPr>
                        <a:t>Age</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Continuous</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1369251932"/>
                  </a:ext>
                </a:extLst>
              </a:tr>
              <a:tr h="184449">
                <a:tc>
                  <a:txBody>
                    <a:bodyPr/>
                    <a:lstStyle/>
                    <a:p>
                      <a:pPr algn="l" fontAlgn="b"/>
                      <a:r>
                        <a:rPr lang="en-IN" sz="1000" u="none" strike="noStrike">
                          <a:effectLst/>
                        </a:rPr>
                        <a:t>Gender</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1721535762"/>
                  </a:ext>
                </a:extLst>
              </a:tr>
              <a:tr h="184449">
                <a:tc>
                  <a:txBody>
                    <a:bodyPr/>
                    <a:lstStyle/>
                    <a:p>
                      <a:pPr algn="l" fontAlgn="b"/>
                      <a:r>
                        <a:rPr lang="en-IN" sz="1000" u="none" strike="noStrike">
                          <a:effectLst/>
                        </a:rPr>
                        <a:t>Presence of chronic Heart failure (HF) in the anamnesis (ZSN_A)</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1730880175"/>
                  </a:ext>
                </a:extLst>
              </a:tr>
              <a:tr h="184449">
                <a:tc>
                  <a:txBody>
                    <a:bodyPr/>
                    <a:lstStyle/>
                    <a:p>
                      <a:pPr algn="l" fontAlgn="b"/>
                      <a:r>
                        <a:rPr lang="en-IN" sz="1000" u="none" strike="noStrike">
                          <a:effectLst/>
                        </a:rPr>
                        <a:t>Chronic bronchitis in the anamnesis</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2664106444"/>
                  </a:ext>
                </a:extLst>
              </a:tr>
              <a:tr h="184449">
                <a:tc>
                  <a:txBody>
                    <a:bodyPr/>
                    <a:lstStyle/>
                    <a:p>
                      <a:pPr algn="l" fontAlgn="b"/>
                      <a:r>
                        <a:rPr lang="en-IN" sz="1000" u="none" strike="noStrike">
                          <a:effectLst/>
                        </a:rPr>
                        <a:t>Presence of a lateral myocardial infarction (left ventricular)</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2630745749"/>
                  </a:ext>
                </a:extLst>
              </a:tr>
              <a:tr h="184449">
                <a:tc>
                  <a:txBody>
                    <a:bodyPr/>
                    <a:lstStyle/>
                    <a:p>
                      <a:pPr algn="l" fontAlgn="b"/>
                      <a:r>
                        <a:rPr lang="en-IN" sz="1000" u="none" strike="noStrike">
                          <a:effectLst/>
                        </a:rPr>
                        <a:t>ECG rhythm at the time of admission to hospital sinus</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1924930157"/>
                  </a:ext>
                </a:extLst>
              </a:tr>
              <a:tr h="184449">
                <a:tc>
                  <a:txBody>
                    <a:bodyPr/>
                    <a:lstStyle/>
                    <a:p>
                      <a:pPr algn="l" fontAlgn="b"/>
                      <a:r>
                        <a:rPr lang="en-IN" sz="1000" u="none" strike="noStrike">
                          <a:effectLst/>
                        </a:rPr>
                        <a:t>ECG rhythm at the time of admission to hospital atrial fibrillatio </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1001023693"/>
                  </a:ext>
                </a:extLst>
              </a:tr>
              <a:tr h="184449">
                <a:tc>
                  <a:txBody>
                    <a:bodyPr/>
                    <a:lstStyle/>
                    <a:p>
                      <a:pPr algn="l" fontAlgn="b"/>
                      <a:r>
                        <a:rPr lang="en-IN" sz="1000" u="none" strike="noStrike">
                          <a:effectLst/>
                        </a:rPr>
                        <a:t>ECG rhythm at the time of admission to hospital idioventricular </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4203216247"/>
                  </a:ext>
                </a:extLst>
              </a:tr>
              <a:tr h="184449">
                <a:tc>
                  <a:txBody>
                    <a:bodyPr/>
                    <a:lstStyle/>
                    <a:p>
                      <a:pPr algn="l" fontAlgn="b"/>
                      <a:r>
                        <a:rPr lang="en-IN" sz="1000" u="none" strike="noStrike">
                          <a:effectLst/>
                        </a:rPr>
                        <a:t>ECG rhythm at the time of admission to hospital sinus with a heart rate above 90 </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4048300429"/>
                  </a:ext>
                </a:extLst>
              </a:tr>
              <a:tr h="184449">
                <a:tc>
                  <a:txBody>
                    <a:bodyPr/>
                    <a:lstStyle/>
                    <a:p>
                      <a:pPr algn="l" fontAlgn="b"/>
                      <a:r>
                        <a:rPr lang="en-IN" sz="1000" u="none" strike="noStrike">
                          <a:effectLst/>
                        </a:rPr>
                        <a:t>ECG rhythm at the time of admission to hospital sinus with a heart rate below 60l </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3253313903"/>
                  </a:ext>
                </a:extLst>
              </a:tr>
              <a:tr h="184449">
                <a:tc>
                  <a:txBody>
                    <a:bodyPr/>
                    <a:lstStyle/>
                    <a:p>
                      <a:pPr algn="l" fontAlgn="b"/>
                      <a:r>
                        <a:rPr lang="en-IN" sz="1000" u="none" strike="noStrike">
                          <a:effectLst/>
                        </a:rPr>
                        <a:t>Time elapsed from the beginning of the attack of CHD to the hospital </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1740108760"/>
                  </a:ext>
                </a:extLst>
              </a:tr>
              <a:tr h="184449">
                <a:tc>
                  <a:txBody>
                    <a:bodyPr/>
                    <a:lstStyle/>
                    <a:p>
                      <a:pPr algn="l" fontAlgn="b"/>
                      <a:r>
                        <a:rPr lang="en-IN" sz="1000" u="none" strike="noStrike">
                          <a:effectLst/>
                        </a:rPr>
                        <a:t>Type 1 Second-degree AV block on ECG at the time of admission to hospital </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3864561440"/>
                  </a:ext>
                </a:extLst>
              </a:tr>
              <a:tr h="184449">
                <a:tc>
                  <a:txBody>
                    <a:bodyPr/>
                    <a:lstStyle/>
                    <a:p>
                      <a:pPr algn="l" fontAlgn="b"/>
                      <a:r>
                        <a:rPr lang="en-IN" sz="1000" u="none" strike="noStrike">
                          <a:effectLst/>
                        </a:rPr>
                        <a:t>Type 2 Second-degree AV block on ECG at the time of admission to hospital </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2394501457"/>
                  </a:ext>
                </a:extLst>
              </a:tr>
              <a:tr h="184449">
                <a:tc>
                  <a:txBody>
                    <a:bodyPr/>
                    <a:lstStyle/>
                    <a:p>
                      <a:pPr algn="l" fontAlgn="b"/>
                      <a:r>
                        <a:rPr lang="en-IN" sz="1000" u="none" strike="noStrike" dirty="0">
                          <a:effectLst/>
                        </a:rPr>
                        <a:t>Use of opioid drugs in the ICU in the third day of the hospital period</a:t>
                      </a:r>
                      <a:endParaRPr lang="en-IN" sz="1000" b="0" i="0" u="none" strike="noStrike" dirty="0">
                        <a:solidFill>
                          <a:srgbClr val="000000"/>
                        </a:solidFill>
                        <a:effectLst/>
                        <a:latin typeface="Helvetica" pitchFamily="2" charset="0"/>
                      </a:endParaRPr>
                    </a:p>
                  </a:txBody>
                  <a:tcPr marL="7774" marR="7774" marT="7774" marB="0" anchor="b"/>
                </a:tc>
                <a:tc>
                  <a:txBody>
                    <a:bodyPr/>
                    <a:lstStyle/>
                    <a:p>
                      <a:pPr algn="l" fontAlgn="b"/>
                      <a:r>
                        <a:rPr lang="en-IN" sz="1000" u="none" strike="noStrike" dirty="0">
                          <a:effectLst/>
                        </a:rPr>
                        <a:t>Nominal</a:t>
                      </a:r>
                      <a:endParaRPr lang="en-IN" sz="1000" b="0" i="0" u="none" strike="noStrike" dirty="0">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2583753992"/>
                  </a:ext>
                </a:extLst>
              </a:tr>
              <a:tr h="184449">
                <a:tc>
                  <a:txBody>
                    <a:bodyPr/>
                    <a:lstStyle/>
                    <a:p>
                      <a:pPr algn="l" fontAlgn="b"/>
                      <a:r>
                        <a:rPr lang="en-IN" sz="1000" u="none" strike="noStrike">
                          <a:effectLst/>
                        </a:rPr>
                        <a:t>Ventricular fibrillation</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1117323510"/>
                  </a:ext>
                </a:extLst>
              </a:tr>
              <a:tr h="184449">
                <a:tc>
                  <a:txBody>
                    <a:bodyPr/>
                    <a:lstStyle/>
                    <a:p>
                      <a:pPr algn="l" fontAlgn="b"/>
                      <a:r>
                        <a:rPr lang="en-IN" sz="1000" u="none" strike="noStrike">
                          <a:effectLst/>
                        </a:rPr>
                        <a:t>Pulmonary edema</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2781296510"/>
                  </a:ext>
                </a:extLst>
              </a:tr>
              <a:tr h="184449">
                <a:tc>
                  <a:txBody>
                    <a:bodyPr/>
                    <a:lstStyle/>
                    <a:p>
                      <a:pPr algn="l" fontAlgn="b"/>
                      <a:r>
                        <a:rPr lang="en-IN" sz="1000" u="none" strike="noStrike">
                          <a:effectLst/>
                        </a:rPr>
                        <a:t>Dresser syndrome </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695009740"/>
                  </a:ext>
                </a:extLst>
              </a:tr>
              <a:tr h="184449">
                <a:tc>
                  <a:txBody>
                    <a:bodyPr/>
                    <a:lstStyle/>
                    <a:p>
                      <a:pPr algn="l" fontAlgn="b"/>
                      <a:r>
                        <a:rPr lang="en-IN" sz="1000" u="none" strike="noStrike">
                          <a:effectLst/>
                        </a:rPr>
                        <a:t>Relapse of the myocardial infarction</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a:effectLst/>
                        </a:rPr>
                        <a:t>Nominal</a:t>
                      </a:r>
                      <a:endParaRPr lang="en-IN" sz="1000" b="0" i="0" u="none" strike="noStrike">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3140161723"/>
                  </a:ext>
                </a:extLst>
              </a:tr>
              <a:tr h="184449">
                <a:tc>
                  <a:txBody>
                    <a:bodyPr/>
                    <a:lstStyle/>
                    <a:p>
                      <a:pPr algn="l" fontAlgn="b"/>
                      <a:r>
                        <a:rPr lang="en-IN" sz="1000" u="none" strike="noStrike">
                          <a:effectLst/>
                        </a:rPr>
                        <a:t>Chronic Heart Failure</a:t>
                      </a:r>
                      <a:endParaRPr lang="en-IN" sz="1000" b="0" i="0" u="none" strike="noStrike">
                        <a:solidFill>
                          <a:srgbClr val="000000"/>
                        </a:solidFill>
                        <a:effectLst/>
                        <a:latin typeface="Helvetica" pitchFamily="2" charset="0"/>
                      </a:endParaRPr>
                    </a:p>
                  </a:txBody>
                  <a:tcPr marL="7774" marR="7774" marT="7774" marB="0" anchor="b"/>
                </a:tc>
                <a:tc>
                  <a:txBody>
                    <a:bodyPr/>
                    <a:lstStyle/>
                    <a:p>
                      <a:pPr algn="l" fontAlgn="b"/>
                      <a:r>
                        <a:rPr lang="en-IN" sz="1000" u="none" strike="noStrike" dirty="0">
                          <a:effectLst/>
                        </a:rPr>
                        <a:t>Nominal</a:t>
                      </a:r>
                      <a:endParaRPr lang="en-IN" sz="1000" b="0" i="0" u="none" strike="noStrike" dirty="0">
                        <a:solidFill>
                          <a:srgbClr val="000000"/>
                        </a:solidFill>
                        <a:effectLst/>
                        <a:latin typeface="Calibri" panose="020F0502020204030204" pitchFamily="34" charset="0"/>
                      </a:endParaRPr>
                    </a:p>
                  </a:txBody>
                  <a:tcPr marL="7774" marR="7774" marT="7774" marB="0" anchor="b"/>
                </a:tc>
                <a:extLst>
                  <a:ext uri="{0D108BD9-81ED-4DB2-BD59-A6C34878D82A}">
                    <a16:rowId xmlns:a16="http://schemas.microsoft.com/office/drawing/2014/main" val="3908179698"/>
                  </a:ext>
                </a:extLst>
              </a:tr>
            </a:tbl>
          </a:graphicData>
        </a:graphic>
      </p:graphicFrame>
      <p:pic>
        <p:nvPicPr>
          <p:cNvPr id="13" name="Audio 12">
            <a:hlinkClick r:id="" action="ppaction://media"/>
            <a:extLst>
              <a:ext uri="{FF2B5EF4-FFF2-40B4-BE49-F238E27FC236}">
                <a16:creationId xmlns:a16="http://schemas.microsoft.com/office/drawing/2014/main" id="{28B0266F-B595-6EFC-CD90-37F7A6B4603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697280622"/>
      </p:ext>
    </p:extLst>
  </p:cSld>
  <p:clrMapOvr>
    <a:masterClrMapping/>
  </p:clrMapOvr>
  <mc:AlternateContent xmlns:mc="http://schemas.openxmlformats.org/markup-compatibility/2006">
    <mc:Choice xmlns:p14="http://schemas.microsoft.com/office/powerpoint/2010/main" Requires="p14">
      <p:transition spd="slow" p14:dur="2000" advTm="46336"/>
    </mc:Choice>
    <mc:Fallback>
      <p:transition spd="slow" advTm="46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extLst>
              <p:ext uri="{D42A27DB-BD31-4B8C-83A1-F6EECF244321}">
                <p14:modId xmlns:p14="http://schemas.microsoft.com/office/powerpoint/2010/main" val="269045772"/>
              </p:ext>
            </p:extLst>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9CCFBE81-A64F-CD0B-48AE-FCB9E8341751}"/>
              </a:ext>
            </a:extLst>
          </p:cNvPr>
          <p:cNvSpPr>
            <a:spLocks noGrp="1"/>
          </p:cNvSpPr>
          <p:nvPr>
            <p:ph idx="1"/>
          </p:nvPr>
        </p:nvSpPr>
        <p:spPr/>
        <p:txBody>
          <a:bodyPr>
            <a:noAutofit/>
          </a:bodyPr>
          <a:lstStyle/>
          <a:p>
            <a:r>
              <a:rPr lang="en-US" sz="2800" dirty="0">
                <a:solidFill>
                  <a:schemeClr val="tx1"/>
                </a:solidFill>
                <a:latin typeface="+mj-lt"/>
                <a:cs typeface="Arial" panose="020B0604020202020204" pitchFamily="34" charset="0"/>
              </a:rPr>
              <a:t>Following pre-processing steps were followed:</a:t>
            </a:r>
          </a:p>
          <a:p>
            <a:pPr marL="0" indent="0">
              <a:buNone/>
            </a:pPr>
            <a:r>
              <a:rPr lang="en-US" sz="2800" dirty="0">
                <a:solidFill>
                  <a:schemeClr val="tx1"/>
                </a:solidFill>
                <a:latin typeface="Arial" panose="020B0604020202020204" pitchFamily="34" charset="0"/>
                <a:cs typeface="Arial" panose="020B0604020202020204" pitchFamily="34" charset="0"/>
              </a:rPr>
              <a:t>1. </a:t>
            </a:r>
            <a:r>
              <a:rPr lang="en-US" sz="2800" dirty="0">
                <a:solidFill>
                  <a:schemeClr val="tx1"/>
                </a:solidFill>
                <a:cs typeface="Arial" panose="020B0604020202020204" pitchFamily="34" charset="0"/>
              </a:rPr>
              <a:t>Removed Missing Values.</a:t>
            </a:r>
          </a:p>
          <a:p>
            <a:pPr marL="324000" lvl="1" indent="0">
              <a:buNone/>
            </a:pPr>
            <a:r>
              <a:rPr lang="en-US" sz="2800" dirty="0">
                <a:solidFill>
                  <a:schemeClr val="tx1"/>
                </a:solidFill>
              </a:rPr>
              <a:t>The data value "?" is mentioned in the columns. A total of 462 rows are missing from the data set when these are taken into account as missing values.</a:t>
            </a:r>
            <a:endParaRPr lang="en-US" sz="2800" dirty="0">
              <a:solidFill>
                <a:schemeClr val="tx1"/>
              </a:solidFill>
              <a:cs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4269E1A0-7FC0-6527-AB54-B2CCC5B7F88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48349298"/>
      </p:ext>
    </p:extLst>
  </p:cSld>
  <p:clrMapOvr>
    <a:masterClrMapping/>
  </p:clrMapOvr>
  <mc:AlternateContent xmlns:mc="http://schemas.openxmlformats.org/markup-compatibility/2006">
    <mc:Choice xmlns:p14="http://schemas.microsoft.com/office/powerpoint/2010/main" Requires="p14">
      <p:transition spd="slow" p14:dur="2000" advTm="19840"/>
    </mc:Choice>
    <mc:Fallback>
      <p:transition spd="slow" advTm="19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extLst>
              <p:ext uri="{D42A27DB-BD31-4B8C-83A1-F6EECF244321}">
                <p14:modId xmlns:p14="http://schemas.microsoft.com/office/powerpoint/2010/main" val="428747210"/>
              </p:ext>
            </p:extLst>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1" name="Content Placeholder 30" descr="Graphical user interface, text, application&#10;&#10;Description automatically generated">
            <a:extLst>
              <a:ext uri="{FF2B5EF4-FFF2-40B4-BE49-F238E27FC236}">
                <a16:creationId xmlns:a16="http://schemas.microsoft.com/office/drawing/2014/main" id="{D91A6633-82B4-DE5F-1717-19B57A2FBF26}"/>
              </a:ext>
            </a:extLst>
          </p:cNvPr>
          <p:cNvPicPr>
            <a:picLocks noGrp="1" noChangeAspect="1"/>
          </p:cNvPicPr>
          <p:nvPr>
            <p:ph idx="1"/>
          </p:nvPr>
        </p:nvPicPr>
        <p:blipFill rotWithShape="1">
          <a:blip r:embed="rId9"/>
          <a:srcRect t="1" r="83984" b="48134"/>
          <a:stretch/>
        </p:blipFill>
        <p:spPr>
          <a:xfrm>
            <a:off x="826830" y="2340768"/>
            <a:ext cx="2202120" cy="3145632"/>
          </a:xfrm>
        </p:spPr>
      </p:pic>
      <p:pic>
        <p:nvPicPr>
          <p:cNvPr id="38" name="Picture 37" descr="A picture containing graphical user interface&#10;&#10;Description automatically generated">
            <a:extLst>
              <a:ext uri="{FF2B5EF4-FFF2-40B4-BE49-F238E27FC236}">
                <a16:creationId xmlns:a16="http://schemas.microsoft.com/office/drawing/2014/main" id="{6BF17FB4-EA34-11BD-58BF-24C6514A4E91}"/>
              </a:ext>
            </a:extLst>
          </p:cNvPr>
          <p:cNvPicPr>
            <a:picLocks noChangeAspect="1"/>
          </p:cNvPicPr>
          <p:nvPr/>
        </p:nvPicPr>
        <p:blipFill>
          <a:blip r:embed="rId10"/>
          <a:stretch>
            <a:fillRect/>
          </a:stretch>
        </p:blipFill>
        <p:spPr>
          <a:xfrm>
            <a:off x="3790234" y="2428682"/>
            <a:ext cx="4611528" cy="3057718"/>
          </a:xfrm>
          <a:prstGeom prst="rect">
            <a:avLst/>
          </a:prstGeom>
        </p:spPr>
      </p:pic>
      <p:pic>
        <p:nvPicPr>
          <p:cNvPr id="40" name="Picture 39" descr="Chart&#10;&#10;Description automatically generated">
            <a:extLst>
              <a:ext uri="{FF2B5EF4-FFF2-40B4-BE49-F238E27FC236}">
                <a16:creationId xmlns:a16="http://schemas.microsoft.com/office/drawing/2014/main" id="{D27E7CD7-5409-8515-9E98-04C110A12003}"/>
              </a:ext>
            </a:extLst>
          </p:cNvPr>
          <p:cNvPicPr>
            <a:picLocks noChangeAspect="1"/>
          </p:cNvPicPr>
          <p:nvPr/>
        </p:nvPicPr>
        <p:blipFill>
          <a:blip r:embed="rId11"/>
          <a:stretch>
            <a:fillRect/>
          </a:stretch>
        </p:blipFill>
        <p:spPr>
          <a:xfrm>
            <a:off x="9063072" y="2340768"/>
            <a:ext cx="2297967" cy="3145632"/>
          </a:xfrm>
          <a:prstGeom prst="rect">
            <a:avLst/>
          </a:prstGeom>
        </p:spPr>
      </p:pic>
      <p:sp>
        <p:nvSpPr>
          <p:cNvPr id="41" name="TextBox 40">
            <a:extLst>
              <a:ext uri="{FF2B5EF4-FFF2-40B4-BE49-F238E27FC236}">
                <a16:creationId xmlns:a16="http://schemas.microsoft.com/office/drawing/2014/main" id="{E7C90D97-40BB-CCB9-43BE-FA1EB7E9E400}"/>
              </a:ext>
            </a:extLst>
          </p:cNvPr>
          <p:cNvSpPr txBox="1"/>
          <p:nvPr/>
        </p:nvSpPr>
        <p:spPr>
          <a:xfrm>
            <a:off x="8740442" y="5883941"/>
            <a:ext cx="2943225" cy="646331"/>
          </a:xfrm>
          <a:prstGeom prst="rect">
            <a:avLst/>
          </a:prstGeom>
          <a:noFill/>
        </p:spPr>
        <p:txBody>
          <a:bodyPr wrap="square" rtlCol="0">
            <a:spAutoFit/>
          </a:bodyPr>
          <a:lstStyle/>
          <a:p>
            <a:r>
              <a:rPr lang="en-US" dirty="0"/>
              <a:t>-Just a few screenshots are attached for your reference.</a:t>
            </a:r>
          </a:p>
        </p:txBody>
      </p:sp>
      <p:pic>
        <p:nvPicPr>
          <p:cNvPr id="6" name="Audio 5">
            <a:hlinkClick r:id="" action="ppaction://media"/>
            <a:extLst>
              <a:ext uri="{FF2B5EF4-FFF2-40B4-BE49-F238E27FC236}">
                <a16:creationId xmlns:a16="http://schemas.microsoft.com/office/drawing/2014/main" id="{9CA5453E-9D0E-D04D-4112-0368145866B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37279183"/>
      </p:ext>
    </p:extLst>
  </p:cSld>
  <p:clrMapOvr>
    <a:masterClrMapping/>
  </p:clrMapOvr>
  <mc:AlternateContent xmlns:mc="http://schemas.openxmlformats.org/markup-compatibility/2006">
    <mc:Choice xmlns:p14="http://schemas.microsoft.com/office/powerpoint/2010/main" Requires="p14">
      <p:transition spd="slow" p14:dur="2000" advTm="36566"/>
    </mc:Choice>
    <mc:Fallback>
      <p:transition spd="slow" advTm="36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FDE4C0C-AA49-1CE1-A43B-B147963916F4}"/>
              </a:ext>
            </a:extLst>
          </p:cNvPr>
          <p:cNvGraphicFramePr/>
          <p:nvPr/>
        </p:nvGraphicFramePr>
        <p:xfrm>
          <a:off x="2116833" y="650893"/>
          <a:ext cx="7958331" cy="1244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ontent Placeholder 2">
            <a:extLst>
              <a:ext uri="{FF2B5EF4-FFF2-40B4-BE49-F238E27FC236}">
                <a16:creationId xmlns:a16="http://schemas.microsoft.com/office/drawing/2014/main" id="{B530413C-EE5C-49B7-9BEF-57587540BFDB}"/>
              </a:ext>
            </a:extLst>
          </p:cNvPr>
          <p:cNvSpPr>
            <a:spLocks noGrp="1"/>
          </p:cNvSpPr>
          <p:nvPr>
            <p:ph idx="1"/>
          </p:nvPr>
        </p:nvSpPr>
        <p:spPr>
          <a:xfrm>
            <a:off x="851338" y="2900856"/>
            <a:ext cx="10727936" cy="3031516"/>
          </a:xfrm>
        </p:spPr>
        <p:txBody>
          <a:bodyPr>
            <a:normAutofit/>
          </a:bodyPr>
          <a:lstStyle/>
          <a:p>
            <a:pPr marL="0" indent="0">
              <a:buNone/>
            </a:pPr>
            <a:r>
              <a:rPr lang="en-US" sz="2800" dirty="0">
                <a:solidFill>
                  <a:schemeClr val="tx1"/>
                </a:solidFill>
                <a:cs typeface="Arial" panose="020B0604020202020204" pitchFamily="34" charset="0"/>
              </a:rPr>
              <a:t>2. Outliers: There were no outliers in the dataset because most of the values were nominal.</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B3B0943F-1D10-4A09-2F90-A44977B339AF}"/>
              </a:ext>
            </a:extLst>
          </p:cNvPr>
          <p:cNvPicPr>
            <a:picLocks noChangeAspect="1"/>
          </p:cNvPicPr>
          <p:nvPr/>
        </p:nvPicPr>
        <p:blipFill rotWithShape="1">
          <a:blip r:embed="rId9"/>
          <a:srcRect r="48208" b="39202"/>
          <a:stretch/>
        </p:blipFill>
        <p:spPr>
          <a:xfrm>
            <a:off x="2890345" y="3260834"/>
            <a:ext cx="5759669" cy="3118945"/>
          </a:xfrm>
          <a:prstGeom prst="rect">
            <a:avLst/>
          </a:prstGeom>
        </p:spPr>
      </p:pic>
      <p:pic>
        <p:nvPicPr>
          <p:cNvPr id="2" name="Audio 1">
            <a:hlinkClick r:id="" action="ppaction://media"/>
            <a:extLst>
              <a:ext uri="{FF2B5EF4-FFF2-40B4-BE49-F238E27FC236}">
                <a16:creationId xmlns:a16="http://schemas.microsoft.com/office/drawing/2014/main" id="{EC036AD6-6717-C707-CD74-92F3488FA0D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26961024"/>
      </p:ext>
    </p:extLst>
  </p:cSld>
  <p:clrMapOvr>
    <a:masterClrMapping/>
  </p:clrMapOvr>
  <mc:AlternateContent xmlns:mc="http://schemas.openxmlformats.org/markup-compatibility/2006">
    <mc:Choice xmlns:p14="http://schemas.microsoft.com/office/powerpoint/2010/main" Requires="p14">
      <p:transition spd="slow" p14:dur="2000" advTm="9717"/>
    </mc:Choice>
    <mc:Fallback>
      <p:transition spd="slow" advTm="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ividend">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{930CA3B3-4FE6-C84D-AB7B-322C5E63490F}tf10001123</Template>
  <TotalTime>664</TotalTime>
  <Words>1454</Words>
  <Application>Microsoft Macintosh PowerPoint</Application>
  <PresentationFormat>Widescreen</PresentationFormat>
  <Paragraphs>294</Paragraphs>
  <Slides>34</Slides>
  <Notes>3</Notes>
  <HiddenSlides>0</HiddenSlides>
  <MMClips>34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Arial</vt:lpstr>
      <vt:lpstr>Britannic Bold</vt:lpstr>
      <vt:lpstr>Calibri</vt:lpstr>
      <vt:lpstr>Century Gothic</vt:lpstr>
      <vt:lpstr>Gill Sans MT</vt:lpstr>
      <vt:lpstr>Helvetica</vt:lpstr>
      <vt:lpstr>Roboto</vt:lpstr>
      <vt:lpstr>Wingdings</vt:lpstr>
      <vt:lpstr>Wingdings 2</vt:lpstr>
      <vt:lpstr>Dividend</vt:lpstr>
      <vt:lpstr>Prediction of Myocardial Infraction Complications</vt:lpstr>
      <vt:lpstr>Myocardial Infraction</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 Model - Best fit model</vt:lpstr>
      <vt:lpstr>Decision Tree Model</vt:lpstr>
      <vt:lpstr>Decision Tree Model</vt:lpstr>
      <vt:lpstr>Decision Tree Model</vt:lpstr>
      <vt:lpstr>Decision Tree Model</vt:lpstr>
      <vt:lpstr>Decision tree model</vt:lpstr>
      <vt:lpstr>Decision tree model</vt:lpstr>
      <vt:lpstr>PowerPoint Presentation</vt:lpstr>
      <vt:lpstr>CONCLUSION</vt:lpstr>
      <vt:lpstr>APPENDIX</vt:lpstr>
      <vt:lpstr>APPENDIX</vt:lpstr>
      <vt:lpstr>APPENDIX</vt:lpstr>
      <vt:lpstr>APPENDIX</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Myocardial Infraction Complications</dc:title>
  <dc:creator>Pai Manoor, Deepthi</dc:creator>
  <cp:lastModifiedBy>Pai Manoor, Deepthi</cp:lastModifiedBy>
  <cp:revision>40</cp:revision>
  <dcterms:created xsi:type="dcterms:W3CDTF">2022-12-03T23:53:16Z</dcterms:created>
  <dcterms:modified xsi:type="dcterms:W3CDTF">2022-12-05T01:03:51Z</dcterms:modified>
</cp:coreProperties>
</file>